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14"/>
  </p:notesMasterIdLst>
  <p:sldIdLst>
    <p:sldId id="317" r:id="rId2"/>
    <p:sldId id="315" r:id="rId3"/>
    <p:sldId id="321" r:id="rId4"/>
    <p:sldId id="288" r:id="rId5"/>
    <p:sldId id="333" r:id="rId6"/>
    <p:sldId id="324" r:id="rId7"/>
    <p:sldId id="294" r:id="rId8"/>
    <p:sldId id="298" r:id="rId9"/>
    <p:sldId id="307" r:id="rId10"/>
    <p:sldId id="325" r:id="rId11"/>
    <p:sldId id="332" r:id="rId12"/>
    <p:sldId id="312" r:id="rId1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A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6D8112-501B-4861-81AA-547F915C57D5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7C782E-C81A-43E2-BFF3-E5A33139C2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1498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7C782E-C81A-43E2-BFF3-E5A33139C2F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4037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90529BF-BFBB-052F-3459-A960838C7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6F2C0A9-ABD1-AA85-DC7A-9E0F4A8DDD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FB58569-34BB-9860-9D64-C9E940B75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303C9-3361-46D3-A83F-552BA9B66D4D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AF3AF9D-4D4F-FDA5-34D4-5BE0BA494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98AFE2-8E5F-BCF8-0018-82901E46C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07132-4E93-4D1F-A536-331B4E9D296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9163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E8DEE10-8C3D-D094-B6BA-B939E2884E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107E266-BEC7-C286-DBE0-A954DE42A3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982F2A-55A8-E06E-BBE7-7472734ED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303C9-3361-46D3-A83F-552BA9B66D4D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148B31A-F2FB-97B3-F7B7-9418085C8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517190E-0EE4-999C-1B20-6E71356D2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07132-4E93-4D1F-A536-331B4E9D296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456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A5728C-8947-7ED5-0287-7E786E12C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249871B-404E-4FFC-7F8F-2E84575878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211545B-1D76-63E7-3D30-6D344AEF0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303C9-3361-46D3-A83F-552BA9B66D4D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613935F-638F-D072-47EC-CCE51942A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03DDC77-2F41-E9AA-8CC1-AD6E83357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07132-4E93-4D1F-A536-331B4E9D296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4558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2A18BC-0C02-26D1-8EE6-9BB3CFA77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DC2CFE7-22E1-78C2-5837-E59ECF0BBF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2B3AC3D-FB5A-102F-07C2-73A09AB454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BB4B9C9-8612-C8E5-E25D-5E1CC9713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303C9-3361-46D3-A83F-552BA9B66D4D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F364C74-BE30-9B03-2545-BD29E136C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2377466-55C4-3E03-970F-1C899052D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07132-4E93-4D1F-A536-331B4E9D296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2481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59B114-062A-3DAC-586C-404218CFF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68D95CD-B1CE-AB68-D015-373F5E186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709C883-C138-F290-BC91-EA849356F1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02AAFDE-A4B5-FC5F-BD43-E17FF310D7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DDA0995-6C3B-403F-F92C-FFCE0C51B7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D3DA5E4-F446-405B-7043-0C5D337C2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303C9-3361-46D3-A83F-552BA9B66D4D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72EF6D9-F500-AEB7-1938-1EAB1A0C7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EE9101B-5A3D-B761-DB97-F80151443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07132-4E93-4D1F-A536-331B4E9D296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2368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29702E-D5E4-ED9F-F37E-84E4E9A83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E9EB1E4-3B9C-EE37-19D6-0DD99A671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303C9-3361-46D3-A83F-552BA9B66D4D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4EBE0DF-FB71-28FF-0F6E-9A408E4A8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44EF7FF-D99D-DA8A-22F2-0B721D5CB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07132-4E93-4D1F-A536-331B4E9D296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1784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342B1B4-C911-9491-0ADC-4A92AABBA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303C9-3361-46D3-A83F-552BA9B66D4D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E5F6BDD-783D-BFFC-04A2-43443E92E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1EEEACB-7938-FC77-F522-FB3C6310E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07132-4E93-4D1F-A536-331B4E9D296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0999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886D504-0C5A-2FBF-4AB1-0202AF14F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5F75600-A0C4-295E-D6D5-5A46E839A9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CCFE2E7-EF20-2FBB-806D-1BF733BBC8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8CA0049-E5F2-0FBA-F17F-C0B23BCE5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303C9-3361-46D3-A83F-552BA9B66D4D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9E9BE81-F373-B9F7-055C-5F8D468E1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914A1AC-3400-E861-9CD8-33809C0E9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07132-4E93-4D1F-A536-331B4E9D296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3813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319EBDE-40A6-E5D9-038E-B998B941F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7695B67A-CCB1-6D9C-FB8A-1C958A7802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640EFE2-FD91-7FB6-B490-706BC2C877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1BA5D9D-3453-4435-0CE1-049A3F68B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303C9-3361-46D3-A83F-552BA9B66D4D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B3FDBE1-49C4-E9EA-1F60-BC7151058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459BCE3-5691-329B-9F60-B3C9E1170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07132-4E93-4D1F-A536-331B4E9D296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7390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2F9632-3889-86AF-977F-8B220070F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F21E17C-FF40-2441-8F77-1639E8173F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0AB47BF-CABF-2EF7-4A18-2C045397E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303C9-3361-46D3-A83F-552BA9B66D4D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E0D35C-7D8D-E5F5-1C27-A2A6FAD53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A95AB62-F574-2E47-8172-9E463CB2C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07132-4E93-4D1F-A536-331B4E9D296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3895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D1117"/>
            </a:gs>
            <a:gs pos="100000">
              <a:srgbClr val="131A2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D4995496-2099-2B30-4C2D-0C7C52C5C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5F0D435-061B-6176-10CE-0F0D433DE2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CEE827A-8B40-FB9D-0DDC-D40E9F6FEE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94303C9-3361-46D3-A83F-552BA9B66D4D}" type="datetimeFigureOut">
              <a:rPr kumimoji="1" lang="ja-JP" altLang="en-US" smtClean="0"/>
              <a:t>2026/5/14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3E345F0-86FF-E234-2F29-3A59472CE4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7E962CC-95EF-4F46-A5C5-D905EEE10F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307132-4E93-4D1F-A536-331B4E9D2961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00" name="HeaderAccent"/>
          <p:cNvSpPr/>
          <p:nvPr userDrawn="1"/>
        </p:nvSpPr>
        <p:spPr>
          <a:xfrm>
            <a:off x="0" y="0"/>
            <a:ext cx="12192000" cy="50800"/>
          </a:xfrm>
          <a:prstGeom prst="rect">
            <a:avLst/>
          </a:prstGeom>
          <a:solidFill>
            <a:srgbClr val="1E3A8A"/>
          </a:solidFill>
          <a:ln>
            <a:noFill/>
          </a:ln>
        </p:spPr>
        <p:txBody>
          <a:bodyPr/>
          <a:lstStyle/>
          <a:p>
            <a:endParaRPr lang="ja-JP"/>
          </a:p>
        </p:txBody>
      </p:sp>
      <p:sp>
        <p:nvSpPr>
          <p:cNvPr id="901" name="FooterKeyline"/>
          <p:cNvSpPr/>
          <p:nvPr userDrawn="1"/>
        </p:nvSpPr>
        <p:spPr>
          <a:xfrm>
            <a:off x="838200" y="6477000"/>
            <a:ext cx="10515600" cy="12700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/>
          <a:lstStyle/>
          <a:p>
            <a:endParaRPr lang="ja-JP"/>
          </a:p>
        </p:txBody>
      </p:sp>
    </p:spTree>
    <p:extLst>
      <p:ext uri="{BB962C8B-B14F-4D97-AF65-F5344CB8AC3E}">
        <p14:creationId xmlns:p14="http://schemas.microsoft.com/office/powerpoint/2010/main" val="4093644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rgbClr val="E8ECF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rgbClr val="B0BEC5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rgbClr val="B0BEC5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rgbClr val="B0BEC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rgbClr val="B0BEC5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rgbClr val="B0BEC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rgbClr val="B0BEC5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rgbClr val="B0BEC5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rgbClr val="B0BEC5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rgbClr val="B0BEC5"/>
          </a:solidFill>
          <a:latin typeface="+mn-lt"/>
          <a:ea typeface="+mn-ea"/>
          <a:cs typeface="+mn-cs"/>
        </a:defRPr>
      </a:lvl9pPr>
    </p:bodyStyle>
    <p:otherStyle>
      <a:defPPr>
        <a:defRPr lang="ja-JP">
          <a:solidFill>
            <a:srgbClr val="B0BEC5"/>
          </a:solidFill>
        </a:defRPr>
      </a:defPPr>
      <a:lvl1pPr marL="0" algn="l" defTabSz="914400" rtl="0" eaLnBrk="1" latinLnBrk="0" hangingPunct="1">
        <a:defRPr kumimoji="1" sz="1800" kern="1200">
          <a:solidFill>
            <a:srgbClr val="B0BEC5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rgbClr val="B0BEC5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rgbClr val="B0BEC5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rgbClr val="B0BEC5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rgbClr val="B0BEC5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rgbClr val="B0BEC5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rgbClr val="B0BEC5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rgbClr val="B0BEC5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rgbClr val="B0BEC5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sv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svg"/><Relationship Id="rId4" Type="http://schemas.openxmlformats.org/officeDocument/2006/relationships/image" Target="../media/image16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sv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svg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10.svg"/><Relationship Id="rId2" Type="http://schemas.openxmlformats.org/officeDocument/2006/relationships/image" Target="../media/image6.sv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svg"/><Relationship Id="rId5" Type="http://schemas.openxmlformats.org/officeDocument/2006/relationships/image" Target="../media/image8.svg"/><Relationship Id="rId4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1" descr="設計図ウォーターマーク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80080" y="-1168400"/>
            <a:ext cx="10688320" cy="1068832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1829406C-C282-4BD7-BEC0-1807B25AE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kumimoji="1" lang="ja-JP" altLang="en-US" sz="4400" b="1" dirty="0">
                <a:solidFill>
                  <a:srgbClr val="1F2937"/>
                </a:solidFill>
                <a:latin typeface="游ゴシック"/>
                <a:ea typeface="游ゴシック"/>
              </a:rPr>
              <a:t>要件定義書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4F5F04D-1382-9B96-250C-A8BEF1E5D1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r>
              <a:rPr kumimoji="1" lang="ja-JP" altLang="en-US" sz="2000" dirty="0">
                <a:solidFill>
                  <a:srgbClr val="6B7280"/>
                </a:solidFill>
              </a:rPr>
              <a:t>プロジェクト要件の定義と整理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25D999F-71AF-46FC-8044-CA46706CB134}"/>
              </a:ext>
            </a:extLst>
          </p:cNvPr>
          <p:cNvSpPr txBox="1"/>
          <p:nvPr/>
        </p:nvSpPr>
        <p:spPr>
          <a:xfrm>
            <a:off x="838200" y="6096000"/>
            <a:ext cx="10515600" cy="279400"/>
          </a:xfrm>
          <a:prstGeom prst="rect">
            <a:avLst/>
          </a:prstGeom>
          <a:noFill/>
          <a:ln>
            <a:noFill/>
          </a:ln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ja-JP" altLang="en-US" sz="1400" b="1">
                <a:solidFill>
                  <a:srgbClr val="1E3A8A"/>
                </a:solidFill>
              </a:rPr>
              <a:t>インフォテックス株式会社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B632D11-DB49-47EB-BC89-B1DA120FD558}"/>
              </a:ext>
            </a:extLst>
          </p:cNvPr>
          <p:cNvSpPr txBox="1"/>
          <p:nvPr/>
        </p:nvSpPr>
        <p:spPr>
          <a:xfrm>
            <a:off x="838200" y="762000"/>
            <a:ext cx="6350000" cy="3810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ja-JP" altLang="en-US" b="1">
                <a:solidFill>
                  <a:srgbClr val="1F2937"/>
                </a:solidFill>
                <a:latin typeface="游ゴシック"/>
                <a:ea typeface="游ゴシック"/>
              </a:rPr>
              <a:t>クライアント株式会社　御中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D6BBBAA-850F-41A2-999B-F60DF35FEE1E}"/>
              </a:ext>
            </a:extLst>
          </p:cNvPr>
          <p:cNvSpPr/>
          <p:nvPr/>
        </p:nvSpPr>
        <p:spPr>
          <a:xfrm>
            <a:off x="838200" y="1270000"/>
            <a:ext cx="1016000" cy="25400"/>
          </a:xfrm>
          <a:prstGeom prst="rect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64948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B199142-0A1E-4BDB-8CAF-8F22DD92B2FB}"/>
              </a:ext>
            </a:extLst>
          </p:cNvPr>
          <p:cNvSpPr/>
          <p:nvPr/>
        </p:nvSpPr>
        <p:spPr>
          <a:xfrm>
            <a:off x="0" y="50800"/>
            <a:ext cx="12192000" cy="6807200"/>
          </a:xfrm>
          <a:prstGeom prst="rect">
            <a:avLst/>
          </a:prstGeom>
          <a:solidFill>
            <a:srgbClr val="FAFAF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716979F6-2055-02AD-00BC-A9A8DDF9D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500"/>
            <a:ext cx="10515600" cy="1325562"/>
          </a:xfrm>
        </p:spPr>
        <p:txBody>
          <a:bodyPr>
            <a:normAutofit/>
          </a:bodyPr>
          <a:lstStyle/>
          <a:p>
            <a:r>
              <a:rPr kumimoji="1" lang="ja-JP" altLang="en-US" sz="3200" b="1">
                <a:solidFill>
                  <a:srgbClr val="1F2937"/>
                </a:solidFill>
                <a:latin typeface="游ゴシック"/>
                <a:ea typeface="游ゴシック"/>
              </a:rPr>
              <a:t>リスクと対策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49D2E613-3607-4475-95CB-90E2E74E1B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438950"/>
              </p:ext>
            </p:extLst>
          </p:nvPr>
        </p:nvGraphicFramePr>
        <p:xfrm>
          <a:off x="1143000" y="1822449"/>
          <a:ext cx="9906000" cy="3263901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302000">
                  <a:extLst>
                    <a:ext uri="{9D8B030D-6E8A-4147-A177-3AD203B41FA5}">
                      <a16:colId xmlns:a16="http://schemas.microsoft.com/office/drawing/2014/main" val="990958196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959566858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294762895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4109298930"/>
                    </a:ext>
                  </a:extLst>
                </a:gridCol>
              </a:tblGrid>
              <a:tr h="478705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300" b="1">
                          <a:solidFill>
                            <a:srgbClr val="FFFFFF"/>
                          </a:solidFill>
                          <a:latin typeface="游ゴシック"/>
                          <a:ea typeface="游ゴシック"/>
                        </a:rPr>
                        <a:t>リスク項目</a:t>
                      </a:r>
                    </a:p>
                  </a:txBody>
                  <a:tcPr anchor="ctr">
                    <a:lnT w="0">
                      <a:noFill/>
                    </a:lnT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300" b="1">
                          <a:solidFill>
                            <a:srgbClr val="FFFFFF"/>
                          </a:solidFill>
                          <a:latin typeface="游ゴシック"/>
                          <a:ea typeface="游ゴシック"/>
                        </a:rPr>
                        <a:t>影響度</a:t>
                      </a:r>
                    </a:p>
                  </a:txBody>
                  <a:tcPr anchor="ctr">
                    <a:lnT w="0">
                      <a:noFill/>
                    </a:lnT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300" b="1">
                          <a:solidFill>
                            <a:srgbClr val="FFFFFF"/>
                          </a:solidFill>
                          <a:latin typeface="游ゴシック"/>
                          <a:ea typeface="游ゴシック"/>
                        </a:rPr>
                        <a:t>発生確率</a:t>
                      </a:r>
                    </a:p>
                  </a:txBody>
                  <a:tcPr anchor="ctr">
                    <a:lnT w="0">
                      <a:noFill/>
                    </a:lnT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300" b="1">
                          <a:solidFill>
                            <a:srgbClr val="FFFFFF"/>
                          </a:solidFill>
                          <a:latin typeface="游ゴシック"/>
                          <a:ea typeface="游ゴシック"/>
                        </a:rPr>
                        <a:t>対策</a:t>
                      </a:r>
                    </a:p>
                  </a:txBody>
                  <a:tcPr anchor="ctr">
                    <a:lnT w="0">
                      <a:noFill/>
                    </a:lnT>
                    <a:solidFill>
                      <a:srgbClr val="1E3A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7418791"/>
                  </a:ext>
                </a:extLst>
              </a:tr>
              <a:tr h="696299"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0">
                          <a:solidFill>
                            <a:srgbClr val="1F2937"/>
                          </a:solidFill>
                          <a:latin typeface="游ゴシック"/>
                          <a:ea typeface="游ゴシック"/>
                        </a:rPr>
                        <a:t>要件の追加・変更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1">
                          <a:solidFill>
                            <a:srgbClr val="DC2626"/>
                          </a:solidFill>
                          <a:latin typeface="游ゴシック"/>
                          <a:ea typeface="游ゴシック"/>
                        </a:rPr>
                        <a:t>高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1">
                          <a:solidFill>
                            <a:srgbClr val="DC2626"/>
                          </a:solidFill>
                          <a:latin typeface="游ゴシック"/>
                          <a:ea typeface="游ゴシック"/>
                        </a:rPr>
                        <a:t>高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0">
                          <a:solidFill>
                            <a:srgbClr val="1F2937"/>
                          </a:solidFill>
                          <a:latin typeface="游ゴシック"/>
                          <a:ea typeface="游ゴシック"/>
                        </a:rPr>
                        <a:t>スコープ管理委員会の設置、変更管理プロセスの厳格化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2373394"/>
                  </a:ext>
                </a:extLst>
              </a:tr>
              <a:tr h="696299"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0">
                          <a:solidFill>
                            <a:srgbClr val="1F2937"/>
                          </a:solidFill>
                          <a:latin typeface="游ゴシック"/>
                          <a:ea typeface="游ゴシック"/>
                        </a:rPr>
                        <a:t>既存データの移行不備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1">
                          <a:solidFill>
                            <a:srgbClr val="DC2626"/>
                          </a:solidFill>
                          <a:latin typeface="游ゴシック"/>
                          <a:ea typeface="游ゴシック"/>
                        </a:rPr>
                        <a:t>高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1">
                          <a:solidFill>
                            <a:srgbClr val="EA580C"/>
                          </a:solidFill>
                          <a:latin typeface="游ゴシック"/>
                          <a:ea typeface="游ゴシック"/>
                        </a:rPr>
                        <a:t>中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0">
                          <a:solidFill>
                            <a:srgbClr val="1F2937"/>
                          </a:solidFill>
                          <a:latin typeface="游ゴシック"/>
                          <a:ea typeface="游ゴシック"/>
                        </a:rPr>
                        <a:t>移行リハーサル3回実施、データクレンジング事前完了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9757364"/>
                  </a:ext>
                </a:extLst>
              </a:tr>
              <a:tr h="696299"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0">
                          <a:solidFill>
                            <a:srgbClr val="1F2937"/>
                          </a:solidFill>
                          <a:latin typeface="游ゴシック"/>
                          <a:ea typeface="游ゴシック"/>
                        </a:rPr>
                        <a:t>技術的な実現性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1">
                          <a:solidFill>
                            <a:srgbClr val="EA580C"/>
                          </a:solidFill>
                          <a:latin typeface="游ゴシック"/>
                          <a:ea typeface="游ゴシック"/>
                        </a:rPr>
                        <a:t>中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1">
                          <a:solidFill>
                            <a:srgbClr val="EA580C"/>
                          </a:solidFill>
                          <a:latin typeface="游ゴシック"/>
                          <a:ea typeface="游ゴシック"/>
                        </a:rPr>
                        <a:t>中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0">
                          <a:solidFill>
                            <a:srgbClr val="1F2937"/>
                          </a:solidFill>
                          <a:latin typeface="游ゴシック"/>
                          <a:ea typeface="游ゴシック"/>
                        </a:rPr>
                        <a:t>PoC実施（基本設計フェーズ）、技術レビュー体制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5416686"/>
                  </a:ext>
                </a:extLst>
              </a:tr>
              <a:tr h="696299"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0">
                          <a:solidFill>
                            <a:srgbClr val="1F2937"/>
                          </a:solidFill>
                          <a:latin typeface="游ゴシック"/>
                          <a:ea typeface="游ゴシック"/>
                        </a:rPr>
                        <a:t>ユーザー定着率の低下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1">
                          <a:solidFill>
                            <a:srgbClr val="EA580C"/>
                          </a:solidFill>
                          <a:latin typeface="游ゴシック"/>
                          <a:ea typeface="游ゴシック"/>
                        </a:rPr>
                        <a:t>中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1">
                          <a:solidFill>
                            <a:srgbClr val="DC2626"/>
                          </a:solidFill>
                          <a:latin typeface="游ゴシック"/>
                          <a:ea typeface="游ゴシック"/>
                        </a:rPr>
                        <a:t>高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0">
                          <a:solidFill>
                            <a:srgbClr val="1F2937"/>
                          </a:solidFill>
                          <a:latin typeface="游ゴシック"/>
                          <a:ea typeface="游ゴシック"/>
                        </a:rPr>
                        <a:t>段階的リリース、チェンジマネジメント研修の実施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960768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0C4DF0A-A27F-4DCA-9D27-D4640D29B2C5}"/>
              </a:ext>
            </a:extLst>
          </p:cNvPr>
          <p:cNvSpPr txBox="1"/>
          <p:nvPr/>
        </p:nvSpPr>
        <p:spPr>
          <a:xfrm>
            <a:off x="1143000" y="5842000"/>
            <a:ext cx="9906000" cy="3810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400" b="1">
                <a:solidFill>
                  <a:srgbClr val="1E3A8A"/>
                </a:solidFill>
              </a:rPr>
              <a:t>リスク管理方針：</a:t>
            </a:r>
            <a:r>
              <a:rPr lang="ja-JP" altLang="en-US" sz="1400">
                <a:solidFill>
                  <a:srgbClr val="374151"/>
                </a:solidFill>
              </a:rPr>
              <a:t>月次でリスクレビューを実施し、影響度×発生確率の変動を継続監視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02FFCD4-A95A-41E9-AD15-102F1F3CFAA0}"/>
              </a:ext>
            </a:extLst>
          </p:cNvPr>
          <p:cNvSpPr/>
          <p:nvPr/>
        </p:nvSpPr>
        <p:spPr>
          <a:xfrm>
            <a:off x="635000" y="584200"/>
            <a:ext cx="50800" cy="406400"/>
          </a:xfrm>
          <a:prstGeom prst="rect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FE0C742-5C65-43E1-966B-AA39EA3E864D}"/>
              </a:ext>
            </a:extLst>
          </p:cNvPr>
          <p:cNvSpPr txBox="1"/>
          <p:nvPr/>
        </p:nvSpPr>
        <p:spPr>
          <a:xfrm>
            <a:off x="838200" y="1270000"/>
            <a:ext cx="10515600" cy="279400"/>
          </a:xfrm>
          <a:prstGeom prst="rect">
            <a:avLst/>
          </a:prstGeom>
          <a:noFill/>
          <a:ln>
            <a:noFill/>
          </a:ln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ja-JP" altLang="en-US" sz="1400">
                <a:solidFill>
                  <a:srgbClr val="374151"/>
                </a:solidFill>
              </a:rPr>
              <a:t>想定リスクを影響度と発生確率で評価し、対応方針を示します。</a:t>
            </a:r>
          </a:p>
        </p:txBody>
      </p:sp>
    </p:spTree>
    <p:extLst>
      <p:ext uri="{BB962C8B-B14F-4D97-AF65-F5344CB8AC3E}">
        <p14:creationId xmlns:p14="http://schemas.microsoft.com/office/powerpoint/2010/main" val="3545515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8F2BFA2C-0F6D-45E9-8BC5-65EE1AF063C3}"/>
              </a:ext>
            </a:extLst>
          </p:cNvPr>
          <p:cNvSpPr/>
          <p:nvPr/>
        </p:nvSpPr>
        <p:spPr>
          <a:xfrm>
            <a:off x="0" y="50800"/>
            <a:ext cx="12192000" cy="6807200"/>
          </a:xfrm>
          <a:prstGeom prst="rect">
            <a:avLst/>
          </a:prstGeom>
          <a:solidFill>
            <a:srgbClr val="FAFAF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4830E5B-CB76-E0CF-25F1-ADB2A7D7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500"/>
            <a:ext cx="10515600" cy="1325562"/>
          </a:xfrm>
        </p:spPr>
        <p:txBody>
          <a:bodyPr>
            <a:normAutofit/>
          </a:bodyPr>
          <a:lstStyle/>
          <a:p>
            <a:r>
              <a:rPr kumimoji="1" lang="ja-JP" altLang="en-US" sz="3200" b="1">
                <a:solidFill>
                  <a:srgbClr val="1F2937"/>
                </a:solidFill>
                <a:latin typeface="游ゴシック"/>
                <a:ea typeface="游ゴシック"/>
              </a:rPr>
              <a:t>まとめ・次のステップ</a:t>
            </a: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15ACEAC-DE2A-433B-847E-DD8B4C86C522}"/>
              </a:ext>
            </a:extLst>
          </p:cNvPr>
          <p:cNvSpPr/>
          <p:nvPr/>
        </p:nvSpPr>
        <p:spPr>
          <a:xfrm>
            <a:off x="825500" y="1778000"/>
            <a:ext cx="3302000" cy="215900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63AF986-1D72-4673-A242-1E6FDD758583}"/>
              </a:ext>
            </a:extLst>
          </p:cNvPr>
          <p:cNvSpPr txBox="1"/>
          <p:nvPr/>
        </p:nvSpPr>
        <p:spPr>
          <a:xfrm>
            <a:off x="1016000" y="2006600"/>
            <a:ext cx="2921000" cy="338554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600" b="1">
                <a:solidFill>
                  <a:srgbClr val="1E3A8A"/>
                </a:solidFill>
              </a:rPr>
              <a:t>プロジェクト目標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665AD92-C3DB-41CE-BE0C-F12AD585FCA3}"/>
              </a:ext>
            </a:extLst>
          </p:cNvPr>
          <p:cNvSpPr txBox="1"/>
          <p:nvPr/>
        </p:nvSpPr>
        <p:spPr>
          <a:xfrm>
            <a:off x="1016000" y="2438400"/>
            <a:ext cx="2921000" cy="1029384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ja-JP" sz="1400">
                <a:solidFill>
                  <a:srgbClr val="374151"/>
                </a:solidFill>
              </a:rPr>
              <a:t>CRM</a:t>
            </a:r>
            <a:r>
              <a:rPr lang="ja-JP" altLang="en-US" sz="1400">
                <a:solidFill>
                  <a:srgbClr val="374151"/>
                </a:solidFill>
              </a:rPr>
              <a:t>システムの刷新により
</a:t>
            </a:r>
            <a:r>
              <a:rPr lang="ja-JP" altLang="en-US" sz="1400" b="1">
                <a:solidFill>
                  <a:srgbClr val="1F2937"/>
                </a:solidFill>
              </a:rPr>
              <a:t>顧客対応品質の向上</a:t>
            </a:r>
            <a:r>
              <a:rPr lang="ja-JP" altLang="en-US" sz="1400">
                <a:solidFill>
                  <a:srgbClr val="374151"/>
                </a:solidFill>
              </a:rPr>
              <a:t>と
営業生産性</a:t>
            </a:r>
            <a:r>
              <a:rPr lang="en-US" altLang="ja-JP" sz="1400" b="1">
                <a:solidFill>
                  <a:srgbClr val="1F2937"/>
                </a:solidFill>
              </a:rPr>
              <a:t>30%</a:t>
            </a:r>
            <a:r>
              <a:rPr lang="ja-JP" altLang="en-US" sz="1400" b="1">
                <a:solidFill>
                  <a:srgbClr val="1F2937"/>
                </a:solidFill>
              </a:rPr>
              <a:t>改善</a:t>
            </a:r>
            <a:r>
              <a:rPr lang="ja-JP" altLang="en-US" sz="1400">
                <a:solidFill>
                  <a:srgbClr val="374151"/>
                </a:solidFill>
              </a:rPr>
              <a:t>を実現</a:t>
            </a: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C8C09D2E-675B-44CE-9112-0B68CB34544C}"/>
              </a:ext>
            </a:extLst>
          </p:cNvPr>
          <p:cNvSpPr/>
          <p:nvPr/>
        </p:nvSpPr>
        <p:spPr>
          <a:xfrm>
            <a:off x="4445000" y="1778000"/>
            <a:ext cx="3302000" cy="215900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C8EF72E-D828-4237-930C-1ADA120B204C}"/>
              </a:ext>
            </a:extLst>
          </p:cNvPr>
          <p:cNvSpPr txBox="1"/>
          <p:nvPr/>
        </p:nvSpPr>
        <p:spPr>
          <a:xfrm>
            <a:off x="4635500" y="2006600"/>
            <a:ext cx="2921000" cy="338554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600" b="1">
                <a:solidFill>
                  <a:srgbClr val="1E3A8A"/>
                </a:solidFill>
              </a:rPr>
              <a:t>投資規模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46666A1-2B12-4D58-A3C3-844862A443E9}"/>
              </a:ext>
            </a:extLst>
          </p:cNvPr>
          <p:cNvSpPr txBox="1"/>
          <p:nvPr/>
        </p:nvSpPr>
        <p:spPr>
          <a:xfrm>
            <a:off x="4635500" y="2438400"/>
            <a:ext cx="2921000" cy="1029384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ja-JP" altLang="en-US" sz="1400">
                <a:solidFill>
                  <a:srgbClr val="374151"/>
                </a:solidFill>
              </a:rPr>
              <a:t>総予算：</a:t>
            </a:r>
            <a:r>
              <a:rPr lang="en-US" altLang="ja-JP" sz="1400" b="1">
                <a:solidFill>
                  <a:srgbClr val="1F2937"/>
                </a:solidFill>
              </a:rPr>
              <a:t>1.2</a:t>
            </a:r>
            <a:r>
              <a:rPr lang="ja-JP" altLang="en-US" sz="1400" b="1">
                <a:solidFill>
                  <a:srgbClr val="1F2937"/>
                </a:solidFill>
              </a:rPr>
              <a:t>億円</a:t>
            </a:r>
            <a:r>
              <a:rPr lang="ja-JP" altLang="en-US" sz="1400">
                <a:solidFill>
                  <a:srgbClr val="374151"/>
                </a:solidFill>
              </a:rPr>
              <a:t>
開発期間：</a:t>
            </a:r>
            <a:r>
              <a:rPr lang="en-US" altLang="ja-JP" sz="1400" b="1">
                <a:solidFill>
                  <a:srgbClr val="1F2937"/>
                </a:solidFill>
              </a:rPr>
              <a:t>12</a:t>
            </a:r>
            <a:r>
              <a:rPr lang="ja-JP" altLang="en-US" sz="1400" b="1">
                <a:solidFill>
                  <a:srgbClr val="1F2937"/>
                </a:solidFill>
              </a:rPr>
              <a:t>ヶ月</a:t>
            </a:r>
            <a:r>
              <a:rPr lang="ja-JP" altLang="en-US" sz="1400">
                <a:solidFill>
                  <a:srgbClr val="374151"/>
                </a:solidFill>
              </a:rPr>
              <a:t>
</a:t>
            </a:r>
            <a:r>
              <a:rPr lang="en-US" altLang="ja-JP" sz="1400">
                <a:solidFill>
                  <a:srgbClr val="374151"/>
                </a:solidFill>
              </a:rPr>
              <a:t>ROI</a:t>
            </a:r>
            <a:r>
              <a:rPr lang="ja-JP" altLang="en-US" sz="1400">
                <a:solidFill>
                  <a:srgbClr val="374151"/>
                </a:solidFill>
              </a:rPr>
              <a:t>：導入後</a:t>
            </a:r>
            <a:r>
              <a:rPr lang="en-US" altLang="ja-JP" sz="1400" b="1">
                <a:solidFill>
                  <a:srgbClr val="1F2937"/>
                </a:solidFill>
              </a:rPr>
              <a:t>2</a:t>
            </a:r>
            <a:r>
              <a:rPr lang="ja-JP" altLang="en-US" sz="1400" b="1">
                <a:solidFill>
                  <a:srgbClr val="1F2937"/>
                </a:solidFill>
              </a:rPr>
              <a:t>年</a:t>
            </a:r>
            <a:r>
              <a:rPr lang="ja-JP" altLang="en-US" sz="1400">
                <a:solidFill>
                  <a:srgbClr val="374151"/>
                </a:solidFill>
              </a:rPr>
              <a:t>で回収見込</a:t>
            </a: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F4EF0137-14D9-4319-BCEA-6D5A915CE800}"/>
              </a:ext>
            </a:extLst>
          </p:cNvPr>
          <p:cNvSpPr/>
          <p:nvPr/>
        </p:nvSpPr>
        <p:spPr>
          <a:xfrm>
            <a:off x="8064500" y="1778000"/>
            <a:ext cx="3302000" cy="215900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DE909A0-3121-4857-A385-C304113200AE}"/>
              </a:ext>
            </a:extLst>
          </p:cNvPr>
          <p:cNvSpPr txBox="1"/>
          <p:nvPr/>
        </p:nvSpPr>
        <p:spPr>
          <a:xfrm>
            <a:off x="8255000" y="2006600"/>
            <a:ext cx="2921000" cy="338554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600" b="1">
                <a:solidFill>
                  <a:srgbClr val="1E3A8A"/>
                </a:solidFill>
              </a:rPr>
              <a:t>成功の鍵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CDAD233-6DCA-4F12-B59A-5032999445F8}"/>
              </a:ext>
            </a:extLst>
          </p:cNvPr>
          <p:cNvSpPr txBox="1"/>
          <p:nvPr/>
        </p:nvSpPr>
        <p:spPr>
          <a:xfrm>
            <a:off x="8255000" y="2438400"/>
            <a:ext cx="2921000" cy="10290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ja-JP" altLang="en-US" sz="1400" b="1">
                <a:solidFill>
                  <a:srgbClr val="1F2937"/>
                </a:solidFill>
              </a:rPr>
              <a:t>段階的リリース戦略</a:t>
            </a:r>
            <a:r>
              <a:rPr lang="ja-JP" altLang="en-US" sz="1400">
                <a:solidFill>
                  <a:srgbClr val="374151"/>
                </a:solidFill>
              </a:rPr>
              <a:t>
</a:t>
            </a:r>
            <a:r>
              <a:rPr lang="ja-JP" altLang="en-US" sz="1400" b="1">
                <a:solidFill>
                  <a:srgbClr val="1F2937"/>
                </a:solidFill>
              </a:rPr>
              <a:t>ユーザー巻き込み型開発</a:t>
            </a:r>
            <a:r>
              <a:rPr lang="ja-JP" altLang="en-US" sz="1400">
                <a:solidFill>
                  <a:srgbClr val="374151"/>
                </a:solidFill>
              </a:rPr>
              <a:t>
</a:t>
            </a:r>
            <a:r>
              <a:rPr lang="ja-JP" altLang="en-US" sz="1400" b="1">
                <a:solidFill>
                  <a:srgbClr val="1F2937"/>
                </a:solidFill>
              </a:rPr>
              <a:t>データ移行の確実な実行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04D40F3-1984-48D9-95C6-ED488D5CA3A9}"/>
              </a:ext>
            </a:extLst>
          </p:cNvPr>
          <p:cNvSpPr txBox="1"/>
          <p:nvPr/>
        </p:nvSpPr>
        <p:spPr>
          <a:xfrm>
            <a:off x="1206500" y="4318000"/>
            <a:ext cx="2540000" cy="369332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en-US" altLang="ja-JP" b="1">
                <a:solidFill>
                  <a:srgbClr val="1E3A8A"/>
                </a:solidFill>
              </a:rPr>
              <a:t>Next Steps</a:t>
            </a:r>
            <a:endParaRPr lang="ja-JP" altLang="en-US" b="1">
              <a:solidFill>
                <a:srgbClr val="1E3A8A"/>
              </a:solidFill>
            </a:endParaRP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65DBD3B5-E777-40D6-AC38-3B785D3CC619}"/>
              </a:ext>
            </a:extLst>
          </p:cNvPr>
          <p:cNvSpPr/>
          <p:nvPr/>
        </p:nvSpPr>
        <p:spPr>
          <a:xfrm>
            <a:off x="825500" y="4800600"/>
            <a:ext cx="2492375" cy="114300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4795445-9914-406C-8F3A-7389927AE51A}"/>
              </a:ext>
            </a:extLst>
          </p:cNvPr>
          <p:cNvSpPr txBox="1"/>
          <p:nvPr/>
        </p:nvSpPr>
        <p:spPr>
          <a:xfrm>
            <a:off x="952500" y="4902200"/>
            <a:ext cx="6350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en-US" altLang="ja-JP" sz="2400" b="1">
                <a:solidFill>
                  <a:srgbClr val="1E3A8A"/>
                </a:solidFill>
              </a:rPr>
              <a:t>01</a:t>
            </a:r>
            <a:endParaRPr lang="ja-JP" altLang="en-US" sz="2400" b="1">
              <a:solidFill>
                <a:srgbClr val="1E3A8A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35164E7-4EC8-4784-A540-3221DB8DF5F1}"/>
              </a:ext>
            </a:extLst>
          </p:cNvPr>
          <p:cNvSpPr txBox="1"/>
          <p:nvPr/>
        </p:nvSpPr>
        <p:spPr>
          <a:xfrm>
            <a:off x="1651000" y="4902200"/>
            <a:ext cx="1587500" cy="492443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300">
                <a:solidFill>
                  <a:srgbClr val="1F2937"/>
                </a:solidFill>
              </a:rPr>
              <a:t>要件定義書の最終承認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0C47FC14-6B02-418E-AB8E-63AC91B3F806}"/>
              </a:ext>
            </a:extLst>
          </p:cNvPr>
          <p:cNvSpPr txBox="1"/>
          <p:nvPr/>
        </p:nvSpPr>
        <p:spPr>
          <a:xfrm>
            <a:off x="1651000" y="5461000"/>
            <a:ext cx="1587500" cy="30777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en-US" altLang="ja-JP" sz="1400">
                <a:solidFill>
                  <a:srgbClr val="6B7280"/>
                </a:solidFill>
              </a:rPr>
              <a:t>2026/7/15</a:t>
            </a:r>
            <a:endParaRPr lang="ja-JP" altLang="en-US" sz="1400">
              <a:solidFill>
                <a:srgbClr val="6B7280"/>
              </a:solidFill>
            </a:endParaRPr>
          </a:p>
        </p:txBody>
      </p:sp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77AA65FD-CB7D-4EB4-92EC-39BC5AE41267}"/>
              </a:ext>
            </a:extLst>
          </p:cNvPr>
          <p:cNvSpPr/>
          <p:nvPr/>
        </p:nvSpPr>
        <p:spPr>
          <a:xfrm>
            <a:off x="3508375" y="4800600"/>
            <a:ext cx="2492375" cy="114300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2C0A9C2-F1BF-4C62-9E78-5A0395F9674F}"/>
              </a:ext>
            </a:extLst>
          </p:cNvPr>
          <p:cNvSpPr txBox="1"/>
          <p:nvPr/>
        </p:nvSpPr>
        <p:spPr>
          <a:xfrm>
            <a:off x="3632200" y="4902200"/>
            <a:ext cx="6350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en-US" altLang="ja-JP" sz="2400" b="1">
                <a:solidFill>
                  <a:srgbClr val="1E3A8A"/>
                </a:solidFill>
              </a:rPr>
              <a:t>02</a:t>
            </a:r>
            <a:endParaRPr lang="ja-JP" altLang="en-US" sz="2400" b="1">
              <a:solidFill>
                <a:srgbClr val="1E3A8A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8173805-F3C0-43B6-984F-BC79541A1E7F}"/>
              </a:ext>
            </a:extLst>
          </p:cNvPr>
          <p:cNvSpPr txBox="1"/>
          <p:nvPr/>
        </p:nvSpPr>
        <p:spPr>
          <a:xfrm>
            <a:off x="4330700" y="4902200"/>
            <a:ext cx="1587500" cy="492443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300">
                <a:solidFill>
                  <a:srgbClr val="1F2937"/>
                </a:solidFill>
              </a:rPr>
              <a:t>開発ベンダー選定完了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06DF70C-9A29-46B0-B84D-005705B39583}"/>
              </a:ext>
            </a:extLst>
          </p:cNvPr>
          <p:cNvSpPr txBox="1"/>
          <p:nvPr/>
        </p:nvSpPr>
        <p:spPr>
          <a:xfrm>
            <a:off x="4330700" y="5461000"/>
            <a:ext cx="1587500" cy="30777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en-US" altLang="ja-JP" sz="1400">
                <a:solidFill>
                  <a:srgbClr val="6B7280"/>
                </a:solidFill>
              </a:rPr>
              <a:t>2026/7/31</a:t>
            </a:r>
          </a:p>
        </p:txBody>
      </p:sp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F856A17C-206E-43BB-AFB8-A48E5D60EE8B}"/>
              </a:ext>
            </a:extLst>
          </p:cNvPr>
          <p:cNvSpPr/>
          <p:nvPr/>
        </p:nvSpPr>
        <p:spPr>
          <a:xfrm>
            <a:off x="6191250" y="4800600"/>
            <a:ext cx="2492375" cy="114300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4861AABC-0E5A-475F-81A9-030DA7B00033}"/>
              </a:ext>
            </a:extLst>
          </p:cNvPr>
          <p:cNvSpPr txBox="1"/>
          <p:nvPr/>
        </p:nvSpPr>
        <p:spPr>
          <a:xfrm>
            <a:off x="6324600" y="4902200"/>
            <a:ext cx="6350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en-US" altLang="ja-JP" sz="2400" b="1">
                <a:solidFill>
                  <a:srgbClr val="1E3A8A"/>
                </a:solidFill>
              </a:rPr>
              <a:t>03</a:t>
            </a:r>
            <a:endParaRPr lang="ja-JP" altLang="en-US" sz="2400" b="1">
              <a:solidFill>
                <a:srgbClr val="1E3A8A"/>
              </a:solidFill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A0865740-171F-472C-9A71-544E110C1589}"/>
              </a:ext>
            </a:extLst>
          </p:cNvPr>
          <p:cNvSpPr txBox="1"/>
          <p:nvPr/>
        </p:nvSpPr>
        <p:spPr>
          <a:xfrm>
            <a:off x="7023100" y="4902200"/>
            <a:ext cx="1587500" cy="492443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300">
                <a:solidFill>
                  <a:srgbClr val="1F2937"/>
                </a:solidFill>
              </a:rPr>
              <a:t>基本設計フェーズ開始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9DFD9890-1E1A-4E32-8334-EB55F2A19FE5}"/>
              </a:ext>
            </a:extLst>
          </p:cNvPr>
          <p:cNvSpPr txBox="1"/>
          <p:nvPr/>
        </p:nvSpPr>
        <p:spPr>
          <a:xfrm>
            <a:off x="7023100" y="5461000"/>
            <a:ext cx="1587500" cy="30777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en-US" altLang="ja-JP" sz="1400">
                <a:solidFill>
                  <a:srgbClr val="6B7280"/>
                </a:solidFill>
              </a:rPr>
              <a:t>2026/8/1</a:t>
            </a:r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8AE20E04-1CF2-4EE7-961B-81DB9E7984F0}"/>
              </a:ext>
            </a:extLst>
          </p:cNvPr>
          <p:cNvSpPr/>
          <p:nvPr/>
        </p:nvSpPr>
        <p:spPr>
          <a:xfrm>
            <a:off x="8874125" y="4800600"/>
            <a:ext cx="2492375" cy="114300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6EDEA09-8544-4EAF-AD70-132C7CB74731}"/>
              </a:ext>
            </a:extLst>
          </p:cNvPr>
          <p:cNvSpPr txBox="1"/>
          <p:nvPr/>
        </p:nvSpPr>
        <p:spPr>
          <a:xfrm>
            <a:off x="9004300" y="4902200"/>
            <a:ext cx="635000" cy="646331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en-US" altLang="ja-JP" sz="2400" b="1">
                <a:solidFill>
                  <a:srgbClr val="1E3A8A"/>
                </a:solidFill>
              </a:rPr>
              <a:t>04</a:t>
            </a:r>
            <a:endParaRPr lang="ja-JP" altLang="en-US" sz="2400" b="1">
              <a:solidFill>
                <a:srgbClr val="1E3A8A"/>
              </a:solidFill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BA0D8AED-F86D-4578-B6F1-68B9F0203F5F}"/>
              </a:ext>
            </a:extLst>
          </p:cNvPr>
          <p:cNvSpPr txBox="1"/>
          <p:nvPr/>
        </p:nvSpPr>
        <p:spPr>
          <a:xfrm>
            <a:off x="9702800" y="4902200"/>
            <a:ext cx="1587500" cy="292388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en-US" altLang="ja-JP" sz="1300">
                <a:solidFill>
                  <a:srgbClr val="1F2937"/>
                </a:solidFill>
              </a:rPr>
              <a:t>PoC</a:t>
            </a:r>
            <a:r>
              <a:rPr lang="ja-JP" altLang="en-US" sz="1300">
                <a:solidFill>
                  <a:srgbClr val="1F2937"/>
                </a:solidFill>
              </a:rPr>
              <a:t>環境の構築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49BCAFFE-AF77-41BE-8D30-90DCCD7A1E55}"/>
              </a:ext>
            </a:extLst>
          </p:cNvPr>
          <p:cNvSpPr txBox="1"/>
          <p:nvPr/>
        </p:nvSpPr>
        <p:spPr>
          <a:xfrm>
            <a:off x="9702800" y="5461000"/>
            <a:ext cx="1587500" cy="30777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en-US" altLang="ja-JP" sz="1400">
                <a:solidFill>
                  <a:srgbClr val="6B7280"/>
                </a:solidFill>
              </a:rPr>
              <a:t>2026/9/30</a:t>
            </a:r>
            <a:endParaRPr lang="ja-JP" altLang="en-US" sz="1400">
              <a:solidFill>
                <a:srgbClr val="6B7280"/>
              </a:solidFill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3D4ABDB4-7B5F-48CD-A8DB-5375972C2884}"/>
              </a:ext>
            </a:extLst>
          </p:cNvPr>
          <p:cNvSpPr/>
          <p:nvPr/>
        </p:nvSpPr>
        <p:spPr>
          <a:xfrm>
            <a:off x="635000" y="584200"/>
            <a:ext cx="50800" cy="406400"/>
          </a:xfrm>
          <a:prstGeom prst="rect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pic>
        <p:nvPicPr>
          <p:cNvPr id="34" name="Graphic 34" descr="目標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530600" y="2006600"/>
            <a:ext cx="330200" cy="330200"/>
          </a:xfrm>
          <a:prstGeom prst="rect">
            <a:avLst/>
          </a:prstGeom>
        </p:spPr>
      </p:pic>
      <p:pic>
        <p:nvPicPr>
          <p:cNvPr id="35" name="Graphic 35" descr="投資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50100" y="2006600"/>
            <a:ext cx="330200" cy="330200"/>
          </a:xfrm>
          <a:prstGeom prst="rect">
            <a:avLst/>
          </a:prstGeom>
        </p:spPr>
      </p:pic>
      <p:pic>
        <p:nvPicPr>
          <p:cNvPr id="36" name="Graphic 36" descr="鍵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69600" y="2006600"/>
            <a:ext cx="330200" cy="330200"/>
          </a:xfrm>
          <a:prstGeom prst="rect">
            <a:avLst/>
          </a:prstGeom>
        </p:spPr>
      </p:pic>
      <p:pic>
        <p:nvPicPr>
          <p:cNvPr id="37" name="Graphic 37" descr="次のステップ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5500" y="4356100"/>
            <a:ext cx="304800" cy="304800"/>
          </a:xfrm>
          <a:prstGeom prst="rect">
            <a:avLst/>
          </a:prstGeom>
        </p:spPr>
      </p:pic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A7C050F-595C-42CF-B7CA-E071EC510C51}"/>
              </a:ext>
            </a:extLst>
          </p:cNvPr>
          <p:cNvSpPr txBox="1"/>
          <p:nvPr/>
        </p:nvSpPr>
        <p:spPr>
          <a:xfrm>
            <a:off x="838200" y="1270000"/>
            <a:ext cx="10515600" cy="279400"/>
          </a:xfrm>
          <a:prstGeom prst="rect">
            <a:avLst/>
          </a:prstGeom>
          <a:noFill/>
          <a:ln>
            <a:noFill/>
          </a:ln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ja-JP" altLang="en-US" sz="1400">
                <a:solidFill>
                  <a:srgbClr val="374151"/>
                </a:solidFill>
              </a:rPr>
              <a:t>プロジェクトの目標・規模・成功要因を再確認し、次のアクションを定義します。</a:t>
            </a:r>
          </a:p>
        </p:txBody>
      </p:sp>
    </p:spTree>
    <p:extLst>
      <p:ext uri="{BB962C8B-B14F-4D97-AF65-F5344CB8AC3E}">
        <p14:creationId xmlns:p14="http://schemas.microsoft.com/office/powerpoint/2010/main" val="298866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9235A83-4271-416C-8E95-6F0CB0AD8DC8}"/>
              </a:ext>
            </a:extLst>
          </p:cNvPr>
          <p:cNvSpPr txBox="1"/>
          <p:nvPr/>
        </p:nvSpPr>
        <p:spPr>
          <a:xfrm>
            <a:off x="1016000" y="4584700"/>
            <a:ext cx="10160000" cy="889000"/>
          </a:xfrm>
          <a:prstGeom prst="rect">
            <a:avLst/>
          </a:prstGeom>
          <a:noFill/>
          <a:ln>
            <a:noFill/>
          </a:ln>
        </p:spPr>
        <p:txBody>
          <a:bodyPr vertOverflow="overflow" vert="horz" wrap="square" rtlCol="0" anchor="t">
            <a:noAutofit/>
          </a:bodyPr>
          <a:lstStyle/>
          <a:p>
            <a:pPr algn="ctr"/>
            <a:r>
              <a:rPr lang="en-US" sz="3200" b="1" dirty="0">
                <a:solidFill>
                  <a:srgbClr val="1E3A8A"/>
                </a:solidFill>
                <a:latin typeface="游ゴシック"/>
                <a:ea typeface="游ゴシック"/>
              </a:rPr>
              <a:t>Thank you.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7E4F23C-B05F-483C-9CD3-4D10A209FC13}"/>
              </a:ext>
            </a:extLst>
          </p:cNvPr>
          <p:cNvSpPr txBox="1"/>
          <p:nvPr/>
        </p:nvSpPr>
        <p:spPr>
          <a:xfrm>
            <a:off x="1016000" y="1602740"/>
            <a:ext cx="10160000" cy="381000"/>
          </a:xfrm>
          <a:prstGeom prst="rect">
            <a:avLst/>
          </a:prstGeom>
          <a:noFill/>
          <a:ln>
            <a:noFill/>
          </a:ln>
        </p:spPr>
        <p:txBody>
          <a:bodyPr vertOverflow="overflow" vert="horz" wrap="square" rtlCol="0" anchor="t">
            <a:noAutofit/>
          </a:bodyPr>
          <a:lstStyle/>
          <a:p>
            <a:pPr algn="ctr"/>
            <a:r>
              <a:rPr lang="en-US" sz="1800" dirty="0">
                <a:solidFill>
                  <a:srgbClr val="6B7280"/>
                </a:solidFill>
              </a:rPr>
              <a:t>Let’s build the future together.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336744C-5976-4CAE-BBA4-E5BCEF029CF2}"/>
              </a:ext>
            </a:extLst>
          </p:cNvPr>
          <p:cNvSpPr txBox="1"/>
          <p:nvPr/>
        </p:nvSpPr>
        <p:spPr>
          <a:xfrm>
            <a:off x="838200" y="6096000"/>
            <a:ext cx="10515600" cy="279400"/>
          </a:xfrm>
          <a:prstGeom prst="rect">
            <a:avLst/>
          </a:prstGeom>
          <a:noFill/>
          <a:ln>
            <a:noFill/>
          </a:ln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ja-JP" altLang="en-US" sz="1400" b="1">
                <a:solidFill>
                  <a:srgbClr val="1E3A8A"/>
                </a:solidFill>
              </a:rPr>
              <a:t>インフォテックス株式会社</a:t>
            </a:r>
          </a:p>
        </p:txBody>
      </p:sp>
      <p:pic>
        <p:nvPicPr>
          <p:cNvPr id="5" name="Graphic 5" descr="パートナーシップ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246880" y="1490980"/>
            <a:ext cx="3698240" cy="369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715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9426BBF7-3D1E-436E-AE65-7A61558811C2}"/>
              </a:ext>
            </a:extLst>
          </p:cNvPr>
          <p:cNvSpPr/>
          <p:nvPr/>
        </p:nvSpPr>
        <p:spPr>
          <a:xfrm>
            <a:off x="0" y="50800"/>
            <a:ext cx="12192000" cy="6807200"/>
          </a:xfrm>
          <a:prstGeom prst="rect">
            <a:avLst/>
          </a:prstGeom>
          <a:solidFill>
            <a:srgbClr val="FAFAF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51D9CD1-283C-A0DD-3680-B4E0C3CD5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500"/>
            <a:ext cx="10515600" cy="1325562"/>
          </a:xfrm>
        </p:spPr>
        <p:txBody>
          <a:bodyPr>
            <a:normAutofit/>
          </a:bodyPr>
          <a:lstStyle/>
          <a:p>
            <a:r>
              <a:rPr kumimoji="1" lang="ja-JP" altLang="en-US" sz="3200" b="1">
                <a:solidFill>
                  <a:srgbClr val="1F2937"/>
                </a:solidFill>
                <a:latin typeface="游ゴシック"/>
                <a:ea typeface="游ゴシック"/>
              </a:rPr>
              <a:t>目次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9269E5E1-08A4-438A-9F56-41FE6A9E878C}"/>
              </a:ext>
            </a:extLst>
          </p:cNvPr>
          <p:cNvSpPr/>
          <p:nvPr/>
        </p:nvSpPr>
        <p:spPr>
          <a:xfrm>
            <a:off x="635000" y="584200"/>
            <a:ext cx="50800" cy="406400"/>
          </a:xfrm>
          <a:prstGeom prst="rect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A96019E-9006-4C24-9058-ACE20D0D7947}"/>
              </a:ext>
            </a:extLst>
          </p:cNvPr>
          <p:cNvSpPr txBox="1"/>
          <p:nvPr/>
        </p:nvSpPr>
        <p:spPr>
          <a:xfrm>
            <a:off x="838200" y="1270000"/>
            <a:ext cx="10515600" cy="3048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400">
                <a:solidFill>
                  <a:srgbClr val="6B7280"/>
                </a:solidFill>
                <a:latin typeface="游ゴシック"/>
                <a:ea typeface="游ゴシック"/>
              </a:rPr>
              <a:t>本書の構成と各章の要点を一覧で示します。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BDA18667-D956-40D8-9B5A-0AACA95F2C73}"/>
              </a:ext>
            </a:extLst>
          </p:cNvPr>
          <p:cNvSpPr/>
          <p:nvPr/>
        </p:nvSpPr>
        <p:spPr>
          <a:xfrm>
            <a:off x="635000" y="1968500"/>
            <a:ext cx="5207000" cy="6350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CA37CB4-F9B8-4D72-80A3-B1D5B1D41E67}"/>
              </a:ext>
            </a:extLst>
          </p:cNvPr>
          <p:cNvSpPr txBox="1"/>
          <p:nvPr/>
        </p:nvSpPr>
        <p:spPr>
          <a:xfrm>
            <a:off x="812800" y="2095500"/>
            <a:ext cx="635000" cy="3810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2200" b="1">
                <a:solidFill>
                  <a:srgbClr val="1E3A8A"/>
                </a:solidFill>
                <a:latin typeface="游ゴシック"/>
                <a:ea typeface="游ゴシック"/>
              </a:rPr>
              <a:t>01</a:t>
            </a:r>
            <a:endParaRPr lang="ja-JP" altLang="en-US" sz="2200" b="1">
              <a:solidFill>
                <a:srgbClr val="1E3A8A"/>
              </a:solidFill>
              <a:latin typeface="游ゴシック"/>
              <a:ea typeface="游ゴシック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F516E6C-2D97-4547-8ABF-BB067DEF29E1}"/>
              </a:ext>
            </a:extLst>
          </p:cNvPr>
          <p:cNvSpPr txBox="1"/>
          <p:nvPr/>
        </p:nvSpPr>
        <p:spPr>
          <a:xfrm>
            <a:off x="1549400" y="2133600"/>
            <a:ext cx="3429000" cy="3175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ja-JP" altLang="en-US" sz="1600" b="1">
                <a:solidFill>
                  <a:srgbClr val="1F2937"/>
                </a:solidFill>
                <a:latin typeface="游ゴシック"/>
                <a:ea typeface="游ゴシック"/>
              </a:rPr>
              <a:t>プロジェクト概要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9179B11-C272-40FD-80D0-51A5E65BEB8E}"/>
              </a:ext>
            </a:extLst>
          </p:cNvPr>
          <p:cNvSpPr txBox="1"/>
          <p:nvPr/>
        </p:nvSpPr>
        <p:spPr>
          <a:xfrm>
            <a:off x="5080000" y="2159000"/>
            <a:ext cx="571500" cy="2794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1300">
                <a:solidFill>
                  <a:srgbClr val="6B7280"/>
                </a:solidFill>
                <a:latin typeface="游ゴシック"/>
                <a:ea typeface="游ゴシック"/>
              </a:rPr>
              <a:t>P.03</a:t>
            </a:r>
            <a:endParaRPr lang="ja-JP" altLang="en-US" sz="1300">
              <a:solidFill>
                <a:srgbClr val="6B7280"/>
              </a:solidFill>
              <a:latin typeface="游ゴシック"/>
              <a:ea typeface="游ゴシック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0C08927E-F6E5-41D9-9409-A36A731AB06C}"/>
              </a:ext>
            </a:extLst>
          </p:cNvPr>
          <p:cNvSpPr/>
          <p:nvPr/>
        </p:nvSpPr>
        <p:spPr>
          <a:xfrm>
            <a:off x="635000" y="2730500"/>
            <a:ext cx="5207000" cy="6350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1DFA082-A453-44BC-A45C-F9E6386C2BA7}"/>
              </a:ext>
            </a:extLst>
          </p:cNvPr>
          <p:cNvSpPr txBox="1"/>
          <p:nvPr/>
        </p:nvSpPr>
        <p:spPr>
          <a:xfrm>
            <a:off x="812800" y="2857500"/>
            <a:ext cx="635000" cy="3810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2200" b="1">
                <a:solidFill>
                  <a:srgbClr val="1E3A8A"/>
                </a:solidFill>
                <a:latin typeface="游ゴシック"/>
                <a:ea typeface="游ゴシック"/>
              </a:rPr>
              <a:t>02</a:t>
            </a:r>
            <a:endParaRPr lang="ja-JP" altLang="en-US" sz="2200" b="1">
              <a:solidFill>
                <a:srgbClr val="1E3A8A"/>
              </a:solidFill>
              <a:latin typeface="游ゴシック"/>
              <a:ea typeface="游ゴシック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03603E0-991B-4521-9CFF-CAA51233CE9A}"/>
              </a:ext>
            </a:extLst>
          </p:cNvPr>
          <p:cNvSpPr txBox="1"/>
          <p:nvPr/>
        </p:nvSpPr>
        <p:spPr>
          <a:xfrm>
            <a:off x="1549400" y="2895600"/>
            <a:ext cx="3429000" cy="3175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ja-JP" altLang="en-US" sz="1600" b="1">
                <a:solidFill>
                  <a:srgbClr val="1F2937"/>
                </a:solidFill>
                <a:latin typeface="游ゴシック"/>
                <a:ea typeface="游ゴシック"/>
              </a:rPr>
              <a:t>現行システム課題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9DBD6CF-D33A-4F1C-895E-3C008766D418}"/>
              </a:ext>
            </a:extLst>
          </p:cNvPr>
          <p:cNvSpPr txBox="1"/>
          <p:nvPr/>
        </p:nvSpPr>
        <p:spPr>
          <a:xfrm>
            <a:off x="5080000" y="2921000"/>
            <a:ext cx="571500" cy="2794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1300">
                <a:solidFill>
                  <a:srgbClr val="6B7280"/>
                </a:solidFill>
                <a:latin typeface="游ゴシック"/>
                <a:ea typeface="游ゴシック"/>
              </a:rPr>
              <a:t>P.04</a:t>
            </a:r>
            <a:endParaRPr lang="ja-JP" altLang="en-US" sz="1300">
              <a:solidFill>
                <a:srgbClr val="6B7280"/>
              </a:solidFill>
              <a:latin typeface="游ゴシック"/>
              <a:ea typeface="游ゴシック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72BF0FD-DFFD-4A58-8792-65DCD50FE947}"/>
              </a:ext>
            </a:extLst>
          </p:cNvPr>
          <p:cNvSpPr/>
          <p:nvPr/>
        </p:nvSpPr>
        <p:spPr>
          <a:xfrm>
            <a:off x="635000" y="3492500"/>
            <a:ext cx="5207000" cy="6350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C3C76AA-AC13-45CC-B5EA-DF6F6B672537}"/>
              </a:ext>
            </a:extLst>
          </p:cNvPr>
          <p:cNvSpPr txBox="1"/>
          <p:nvPr/>
        </p:nvSpPr>
        <p:spPr>
          <a:xfrm>
            <a:off x="812800" y="3619500"/>
            <a:ext cx="635000" cy="3810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2200" b="1">
                <a:solidFill>
                  <a:srgbClr val="1E3A8A"/>
                </a:solidFill>
                <a:latin typeface="游ゴシック"/>
                <a:ea typeface="游ゴシック"/>
              </a:rPr>
              <a:t>03</a:t>
            </a:r>
            <a:endParaRPr lang="ja-JP" altLang="en-US" sz="2200" b="1">
              <a:solidFill>
                <a:srgbClr val="1E3A8A"/>
              </a:solidFill>
              <a:latin typeface="游ゴシック"/>
              <a:ea typeface="游ゴシック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77136FA-6D04-414B-9913-D44B13901279}"/>
              </a:ext>
            </a:extLst>
          </p:cNvPr>
          <p:cNvSpPr txBox="1"/>
          <p:nvPr/>
        </p:nvSpPr>
        <p:spPr>
          <a:xfrm>
            <a:off x="1549400" y="3657600"/>
            <a:ext cx="3429000" cy="3175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ja-JP" altLang="en-US" sz="1600" b="1">
                <a:solidFill>
                  <a:srgbClr val="1F2937"/>
                </a:solidFill>
                <a:latin typeface="游ゴシック"/>
                <a:ea typeface="游ゴシック"/>
              </a:rPr>
              <a:t>業務要件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F4C4C88-DCF8-414E-B100-55E5364EFE29}"/>
              </a:ext>
            </a:extLst>
          </p:cNvPr>
          <p:cNvSpPr txBox="1"/>
          <p:nvPr/>
        </p:nvSpPr>
        <p:spPr>
          <a:xfrm>
            <a:off x="5080000" y="3683000"/>
            <a:ext cx="571500" cy="2794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1300">
                <a:solidFill>
                  <a:srgbClr val="6B7280"/>
                </a:solidFill>
                <a:latin typeface="游ゴシック"/>
                <a:ea typeface="游ゴシック"/>
              </a:rPr>
              <a:t>P.05</a:t>
            </a:r>
            <a:endParaRPr lang="ja-JP" altLang="en-US" sz="1300">
              <a:solidFill>
                <a:srgbClr val="6B7280"/>
              </a:solidFill>
              <a:latin typeface="游ゴシック"/>
              <a:ea typeface="游ゴシック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67FD9A3-6965-49CA-A8BE-175031C6BF09}"/>
              </a:ext>
            </a:extLst>
          </p:cNvPr>
          <p:cNvSpPr/>
          <p:nvPr/>
        </p:nvSpPr>
        <p:spPr>
          <a:xfrm>
            <a:off x="635000" y="4254500"/>
            <a:ext cx="5207000" cy="6350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BAA77CE-0373-406F-B6F3-339894A8FC74}"/>
              </a:ext>
            </a:extLst>
          </p:cNvPr>
          <p:cNvSpPr txBox="1"/>
          <p:nvPr/>
        </p:nvSpPr>
        <p:spPr>
          <a:xfrm>
            <a:off x="812800" y="4381500"/>
            <a:ext cx="635000" cy="3810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2200" b="1">
                <a:solidFill>
                  <a:srgbClr val="1E3A8A"/>
                </a:solidFill>
                <a:latin typeface="游ゴシック"/>
                <a:ea typeface="游ゴシック"/>
              </a:rPr>
              <a:t>04</a:t>
            </a:r>
            <a:endParaRPr lang="ja-JP" altLang="en-US" sz="2200" b="1">
              <a:solidFill>
                <a:srgbClr val="1E3A8A"/>
              </a:solidFill>
              <a:latin typeface="游ゴシック"/>
              <a:ea typeface="游ゴシック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6E2B8FA-2B43-451A-AB83-720BD1800350}"/>
              </a:ext>
            </a:extLst>
          </p:cNvPr>
          <p:cNvSpPr txBox="1"/>
          <p:nvPr/>
        </p:nvSpPr>
        <p:spPr>
          <a:xfrm>
            <a:off x="1549400" y="4419600"/>
            <a:ext cx="3429000" cy="3175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ja-JP" altLang="en-US" sz="1600" b="1">
                <a:solidFill>
                  <a:srgbClr val="1F2937"/>
                </a:solidFill>
                <a:latin typeface="游ゴシック"/>
                <a:ea typeface="游ゴシック"/>
              </a:rPr>
              <a:t>機能要件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A6D9E93-CA80-4D81-911A-FC2164BFFC08}"/>
              </a:ext>
            </a:extLst>
          </p:cNvPr>
          <p:cNvSpPr txBox="1"/>
          <p:nvPr/>
        </p:nvSpPr>
        <p:spPr>
          <a:xfrm>
            <a:off x="5080000" y="4445000"/>
            <a:ext cx="571500" cy="2794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1300">
                <a:solidFill>
                  <a:srgbClr val="6B7280"/>
                </a:solidFill>
                <a:latin typeface="游ゴシック"/>
                <a:ea typeface="游ゴシック"/>
              </a:rPr>
              <a:t>P.06</a:t>
            </a:r>
            <a:endParaRPr lang="ja-JP" altLang="en-US" sz="1300">
              <a:solidFill>
                <a:srgbClr val="6B7280"/>
              </a:solidFill>
              <a:latin typeface="游ゴシック"/>
              <a:ea typeface="游ゴシック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05328733-6343-4DB1-B65C-593E39025F17}"/>
              </a:ext>
            </a:extLst>
          </p:cNvPr>
          <p:cNvSpPr/>
          <p:nvPr/>
        </p:nvSpPr>
        <p:spPr>
          <a:xfrm>
            <a:off x="635000" y="5016500"/>
            <a:ext cx="5207000" cy="6350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5DF7001C-8B4D-4D60-B224-F6DE67358AAA}"/>
              </a:ext>
            </a:extLst>
          </p:cNvPr>
          <p:cNvSpPr txBox="1"/>
          <p:nvPr/>
        </p:nvSpPr>
        <p:spPr>
          <a:xfrm>
            <a:off x="812800" y="5143500"/>
            <a:ext cx="635000" cy="3810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2200" b="1">
                <a:solidFill>
                  <a:srgbClr val="1E3A8A"/>
                </a:solidFill>
                <a:latin typeface="游ゴシック"/>
                <a:ea typeface="游ゴシック"/>
              </a:rPr>
              <a:t>05</a:t>
            </a:r>
            <a:endParaRPr lang="ja-JP" altLang="en-US" sz="2200" b="1">
              <a:solidFill>
                <a:srgbClr val="1E3A8A"/>
              </a:solidFill>
              <a:latin typeface="游ゴシック"/>
              <a:ea typeface="游ゴシック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684BED59-5905-40E1-8836-DFA422C1FBF4}"/>
              </a:ext>
            </a:extLst>
          </p:cNvPr>
          <p:cNvSpPr txBox="1"/>
          <p:nvPr/>
        </p:nvSpPr>
        <p:spPr>
          <a:xfrm>
            <a:off x="1549400" y="5181600"/>
            <a:ext cx="3429000" cy="3175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ja-JP" altLang="en-US" sz="1600" b="1">
                <a:solidFill>
                  <a:srgbClr val="1F2937"/>
                </a:solidFill>
                <a:latin typeface="游ゴシック"/>
                <a:ea typeface="游ゴシック"/>
              </a:rPr>
              <a:t>非機能要件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5BA2B726-2C4F-41E9-B262-EC7EB32997D6}"/>
              </a:ext>
            </a:extLst>
          </p:cNvPr>
          <p:cNvSpPr txBox="1"/>
          <p:nvPr/>
        </p:nvSpPr>
        <p:spPr>
          <a:xfrm>
            <a:off x="5080000" y="5207000"/>
            <a:ext cx="571500" cy="2794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1300">
                <a:solidFill>
                  <a:srgbClr val="6B7280"/>
                </a:solidFill>
                <a:latin typeface="游ゴシック"/>
                <a:ea typeface="游ゴシック"/>
              </a:rPr>
              <a:t>P.07</a:t>
            </a:r>
            <a:endParaRPr lang="ja-JP" altLang="en-US" sz="1300">
              <a:solidFill>
                <a:srgbClr val="6B7280"/>
              </a:solidFill>
              <a:latin typeface="游ゴシック"/>
              <a:ea typeface="游ゴシック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B4D5BCE3-EC47-417E-8E0F-5193D5C9386D}"/>
              </a:ext>
            </a:extLst>
          </p:cNvPr>
          <p:cNvSpPr/>
          <p:nvPr/>
        </p:nvSpPr>
        <p:spPr>
          <a:xfrm>
            <a:off x="6096000" y="1968500"/>
            <a:ext cx="5207000" cy="6350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FE99F6DB-D5B0-46C4-8051-7BE857613CA3}"/>
              </a:ext>
            </a:extLst>
          </p:cNvPr>
          <p:cNvSpPr txBox="1"/>
          <p:nvPr/>
        </p:nvSpPr>
        <p:spPr>
          <a:xfrm>
            <a:off x="6273800" y="2095500"/>
            <a:ext cx="635000" cy="3810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2200" b="1">
                <a:solidFill>
                  <a:srgbClr val="1E3A8A"/>
                </a:solidFill>
                <a:latin typeface="游ゴシック"/>
                <a:ea typeface="游ゴシック"/>
              </a:rPr>
              <a:t>06</a:t>
            </a:r>
            <a:endParaRPr lang="ja-JP" altLang="en-US" sz="2200" b="1">
              <a:solidFill>
                <a:srgbClr val="1E3A8A"/>
              </a:solidFill>
              <a:latin typeface="游ゴシック"/>
              <a:ea typeface="游ゴシック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F9B7AE29-BF94-4A7B-8258-41CFA3292E05}"/>
              </a:ext>
            </a:extLst>
          </p:cNvPr>
          <p:cNvSpPr txBox="1"/>
          <p:nvPr/>
        </p:nvSpPr>
        <p:spPr>
          <a:xfrm>
            <a:off x="7010400" y="2133600"/>
            <a:ext cx="3429000" cy="3175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ja-JP" altLang="en-US" sz="1600" b="1">
                <a:solidFill>
                  <a:srgbClr val="1F2937"/>
                </a:solidFill>
                <a:latin typeface="游ゴシック"/>
                <a:ea typeface="游ゴシック"/>
              </a:rPr>
              <a:t>システム構成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27729C91-FF69-43A1-B8D4-11F4CFB610F4}"/>
              </a:ext>
            </a:extLst>
          </p:cNvPr>
          <p:cNvSpPr txBox="1"/>
          <p:nvPr/>
        </p:nvSpPr>
        <p:spPr>
          <a:xfrm>
            <a:off x="10541000" y="2159000"/>
            <a:ext cx="571500" cy="2794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1300">
                <a:solidFill>
                  <a:srgbClr val="6B7280"/>
                </a:solidFill>
                <a:latin typeface="游ゴシック"/>
                <a:ea typeface="游ゴシック"/>
              </a:rPr>
              <a:t>P.08</a:t>
            </a:r>
            <a:endParaRPr lang="ja-JP" altLang="en-US" sz="1300">
              <a:solidFill>
                <a:srgbClr val="6B7280"/>
              </a:solidFill>
              <a:latin typeface="游ゴシック"/>
              <a:ea typeface="游ゴシック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065B5212-B225-47E5-B4DA-08EE7C6C878C}"/>
              </a:ext>
            </a:extLst>
          </p:cNvPr>
          <p:cNvSpPr/>
          <p:nvPr/>
        </p:nvSpPr>
        <p:spPr>
          <a:xfrm>
            <a:off x="6096000" y="2730500"/>
            <a:ext cx="5207000" cy="6350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E43E0E0D-1467-4C18-819B-8BAC755FFAB5}"/>
              </a:ext>
            </a:extLst>
          </p:cNvPr>
          <p:cNvSpPr txBox="1"/>
          <p:nvPr/>
        </p:nvSpPr>
        <p:spPr>
          <a:xfrm>
            <a:off x="6273800" y="2857500"/>
            <a:ext cx="635000" cy="3810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2200" b="1">
                <a:solidFill>
                  <a:srgbClr val="1E3A8A"/>
                </a:solidFill>
                <a:latin typeface="游ゴシック"/>
                <a:ea typeface="游ゴシック"/>
              </a:rPr>
              <a:t>07</a:t>
            </a:r>
            <a:endParaRPr lang="ja-JP" altLang="en-US" sz="2200" b="1">
              <a:solidFill>
                <a:srgbClr val="1E3A8A"/>
              </a:solidFill>
              <a:latin typeface="游ゴシック"/>
              <a:ea typeface="游ゴシック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22532371-043C-481B-9439-576B4A154962}"/>
              </a:ext>
            </a:extLst>
          </p:cNvPr>
          <p:cNvSpPr txBox="1"/>
          <p:nvPr/>
        </p:nvSpPr>
        <p:spPr>
          <a:xfrm>
            <a:off x="7010400" y="2895600"/>
            <a:ext cx="3429000" cy="3175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ja-JP" altLang="en-US" sz="1600" b="1">
                <a:solidFill>
                  <a:srgbClr val="1F2937"/>
                </a:solidFill>
                <a:latin typeface="游ゴシック"/>
                <a:ea typeface="游ゴシック"/>
              </a:rPr>
              <a:t>スケジュール・体制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199EDE1F-A9CC-469F-8FC4-99D63DA39C7C}"/>
              </a:ext>
            </a:extLst>
          </p:cNvPr>
          <p:cNvSpPr txBox="1"/>
          <p:nvPr/>
        </p:nvSpPr>
        <p:spPr>
          <a:xfrm>
            <a:off x="10541000" y="2921000"/>
            <a:ext cx="571500" cy="2794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1300">
                <a:solidFill>
                  <a:srgbClr val="6B7280"/>
                </a:solidFill>
                <a:latin typeface="游ゴシック"/>
                <a:ea typeface="游ゴシック"/>
              </a:rPr>
              <a:t>P.09</a:t>
            </a:r>
            <a:endParaRPr lang="ja-JP" altLang="en-US" sz="1300">
              <a:solidFill>
                <a:srgbClr val="6B7280"/>
              </a:solidFill>
              <a:latin typeface="游ゴシック"/>
              <a:ea typeface="游ゴシック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C55125CE-9E18-4E23-BCA7-2FF7742443DD}"/>
              </a:ext>
            </a:extLst>
          </p:cNvPr>
          <p:cNvSpPr/>
          <p:nvPr/>
        </p:nvSpPr>
        <p:spPr>
          <a:xfrm>
            <a:off x="6096000" y="3492500"/>
            <a:ext cx="5207000" cy="6350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2352118F-7F06-41D4-B88F-60BF74FEF89F}"/>
              </a:ext>
            </a:extLst>
          </p:cNvPr>
          <p:cNvSpPr txBox="1"/>
          <p:nvPr/>
        </p:nvSpPr>
        <p:spPr>
          <a:xfrm>
            <a:off x="6273800" y="3619500"/>
            <a:ext cx="635000" cy="3810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2200" b="1">
                <a:solidFill>
                  <a:srgbClr val="1E3A8A"/>
                </a:solidFill>
                <a:latin typeface="游ゴシック"/>
                <a:ea typeface="游ゴシック"/>
              </a:rPr>
              <a:t>08</a:t>
            </a:r>
            <a:endParaRPr lang="ja-JP" altLang="en-US" sz="2200" b="1">
              <a:solidFill>
                <a:srgbClr val="1E3A8A"/>
              </a:solidFill>
              <a:latin typeface="游ゴシック"/>
              <a:ea typeface="游ゴシック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58274636-19E3-4983-9BD9-59D26CB64A99}"/>
              </a:ext>
            </a:extLst>
          </p:cNvPr>
          <p:cNvSpPr txBox="1"/>
          <p:nvPr/>
        </p:nvSpPr>
        <p:spPr>
          <a:xfrm>
            <a:off x="7010400" y="3657600"/>
            <a:ext cx="3429000" cy="3175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ja-JP" altLang="en-US" sz="1600" b="1">
                <a:solidFill>
                  <a:srgbClr val="1F2937"/>
                </a:solidFill>
                <a:latin typeface="游ゴシック"/>
                <a:ea typeface="游ゴシック"/>
              </a:rPr>
              <a:t>リスクと対策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A43CBB46-9306-4F48-BA90-A13EF5F5A1F7}"/>
              </a:ext>
            </a:extLst>
          </p:cNvPr>
          <p:cNvSpPr txBox="1"/>
          <p:nvPr/>
        </p:nvSpPr>
        <p:spPr>
          <a:xfrm>
            <a:off x="10541000" y="3683000"/>
            <a:ext cx="571500" cy="2794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1300">
                <a:solidFill>
                  <a:srgbClr val="6B7280"/>
                </a:solidFill>
                <a:latin typeface="游ゴシック"/>
                <a:ea typeface="游ゴシック"/>
              </a:rPr>
              <a:t>P.10</a:t>
            </a:r>
            <a:endParaRPr lang="ja-JP" altLang="en-US" sz="1300">
              <a:solidFill>
                <a:srgbClr val="6B7280"/>
              </a:solidFill>
              <a:latin typeface="游ゴシック"/>
              <a:ea typeface="游ゴシック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0E3ADBEF-EEAA-481E-AAC3-FF628A89C847}"/>
              </a:ext>
            </a:extLst>
          </p:cNvPr>
          <p:cNvSpPr/>
          <p:nvPr/>
        </p:nvSpPr>
        <p:spPr>
          <a:xfrm>
            <a:off x="6096000" y="4254500"/>
            <a:ext cx="5207000" cy="6350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AB4C578-51B6-4375-979D-3325C9E3D383}"/>
              </a:ext>
            </a:extLst>
          </p:cNvPr>
          <p:cNvSpPr txBox="1"/>
          <p:nvPr/>
        </p:nvSpPr>
        <p:spPr>
          <a:xfrm>
            <a:off x="6273800" y="4381500"/>
            <a:ext cx="635000" cy="3810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2200" b="1">
                <a:solidFill>
                  <a:srgbClr val="1E3A8A"/>
                </a:solidFill>
                <a:latin typeface="游ゴシック"/>
                <a:ea typeface="游ゴシック"/>
              </a:rPr>
              <a:t>09</a:t>
            </a:r>
            <a:endParaRPr lang="ja-JP" altLang="en-US" sz="2200" b="1">
              <a:solidFill>
                <a:srgbClr val="1E3A8A"/>
              </a:solidFill>
              <a:latin typeface="游ゴシック"/>
              <a:ea typeface="游ゴシック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BF9E5461-F4BF-4C5E-865A-D47F7C8B7FDC}"/>
              </a:ext>
            </a:extLst>
          </p:cNvPr>
          <p:cNvSpPr txBox="1"/>
          <p:nvPr/>
        </p:nvSpPr>
        <p:spPr>
          <a:xfrm>
            <a:off x="7010400" y="4419600"/>
            <a:ext cx="3429000" cy="3175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ja-JP" altLang="en-US" sz="1600" b="1">
                <a:solidFill>
                  <a:srgbClr val="1F2937"/>
                </a:solidFill>
                <a:latin typeface="游ゴシック"/>
                <a:ea typeface="游ゴシック"/>
              </a:rPr>
              <a:t>まとめ・次のステップ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18DA6A83-B33E-4AA7-8EF2-ED0F03C11912}"/>
              </a:ext>
            </a:extLst>
          </p:cNvPr>
          <p:cNvSpPr txBox="1"/>
          <p:nvPr/>
        </p:nvSpPr>
        <p:spPr>
          <a:xfrm>
            <a:off x="10541000" y="4445000"/>
            <a:ext cx="571500" cy="279400"/>
          </a:xfrm>
          <a:prstGeom prst="rect">
            <a:avLst/>
          </a:prstGeom>
          <a:noFill/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1300">
                <a:solidFill>
                  <a:srgbClr val="6B7280"/>
                </a:solidFill>
                <a:latin typeface="游ゴシック"/>
                <a:ea typeface="游ゴシック"/>
              </a:rPr>
              <a:t>P.11</a:t>
            </a:r>
            <a:endParaRPr lang="ja-JP" altLang="en-US" sz="1300">
              <a:solidFill>
                <a:srgbClr val="6B7280"/>
              </a:solidFill>
              <a:latin typeface="游ゴシック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50894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827D32-DF9F-281F-CE2C-997DA6AC5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500"/>
            <a:ext cx="10515600" cy="1325562"/>
          </a:xfrm>
        </p:spPr>
        <p:txBody>
          <a:bodyPr>
            <a:normAutofit/>
          </a:bodyPr>
          <a:lstStyle/>
          <a:p>
            <a:r>
              <a:rPr kumimoji="1" lang="ja-JP" altLang="en-US" sz="3200" b="1">
                <a:solidFill>
                  <a:srgbClr val="1F2937"/>
                </a:solidFill>
                <a:latin typeface="游ゴシック"/>
                <a:ea typeface="游ゴシック"/>
              </a:rPr>
              <a:t>プロジェクト概要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9462035-405D-4D79-54EB-4E9789407E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51000"/>
            <a:ext cx="10515600" cy="4826000"/>
          </a:xfrm>
        </p:spPr>
        <p:txBody>
          <a:bodyPr anchor="ctr" anchorCtr="0">
            <a:normAutofit/>
          </a:bodyPr>
          <a:lstStyle/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ja-JP" altLang="en-US" sz="2000" b="1" dirty="0">
                <a:solidFill>
                  <a:srgbClr val="1E3A8A"/>
                </a:solidFill>
              </a:rPr>
              <a:t>背景</a:t>
            </a:r>
          </a:p>
          <a:p>
            <a:pPr marL="457200" indent="-228600">
              <a:lnSpc>
                <a:spcPct val="100000"/>
              </a:lnSpc>
              <a:spcAft>
                <a:spcPts val="200"/>
              </a:spcAft>
              <a:buFont typeface="Arial"/>
              <a:buChar char="▸"/>
            </a:pPr>
            <a:r>
              <a:rPr lang="ja-JP" altLang="en-US" sz="1500" dirty="0">
                <a:solidFill>
                  <a:srgbClr val="374151"/>
                </a:solidFill>
              </a:rPr>
              <a:t>現行CRMは導入から</a:t>
            </a:r>
            <a:r>
              <a:rPr lang="ja-JP" altLang="en-US" sz="1500" b="1" dirty="0">
                <a:solidFill>
                  <a:srgbClr val="1F2937"/>
                </a:solidFill>
              </a:rPr>
              <a:t>8年が経過</a:t>
            </a:r>
            <a:r>
              <a:rPr lang="ja-JP" altLang="en-US" sz="1500" dirty="0">
                <a:solidFill>
                  <a:srgbClr val="374151"/>
                </a:solidFill>
              </a:rPr>
              <a:t>し、保守期限が</a:t>
            </a:r>
            <a:r>
              <a:rPr lang="ja-JP" altLang="en-US" sz="1500" b="1" dirty="0">
                <a:solidFill>
                  <a:srgbClr val="1F2937"/>
                </a:solidFill>
              </a:rPr>
              <a:t>2027年3月</a:t>
            </a:r>
            <a:r>
              <a:rPr lang="ja-JP" altLang="en-US" sz="1500" dirty="0">
                <a:solidFill>
                  <a:srgbClr val="374151"/>
                </a:solidFill>
              </a:rPr>
              <a:t>に到来</a:t>
            </a:r>
          </a:p>
          <a:p>
            <a:pPr marL="457200" indent="-228600">
              <a:lnSpc>
                <a:spcPct val="100000"/>
              </a:lnSpc>
              <a:spcAft>
                <a:spcPts val="200"/>
              </a:spcAft>
              <a:buFont typeface="Arial"/>
              <a:buChar char="▸"/>
            </a:pPr>
            <a:r>
              <a:rPr lang="ja-JP" altLang="en-US" sz="1500" dirty="0">
                <a:solidFill>
                  <a:srgbClr val="374151"/>
                </a:solidFill>
              </a:rPr>
              <a:t>営業部門の拡大に伴い、</a:t>
            </a:r>
            <a:r>
              <a:rPr lang="ja-JP" altLang="en-US" sz="1500" b="1" dirty="0">
                <a:solidFill>
                  <a:srgbClr val="1F2937"/>
                </a:solidFill>
              </a:rPr>
              <a:t>モバイル対応・AI活用</a:t>
            </a:r>
            <a:r>
              <a:rPr lang="ja-JP" altLang="en-US" sz="1500" dirty="0">
                <a:solidFill>
                  <a:srgbClr val="374151"/>
                </a:solidFill>
              </a:rPr>
              <a:t>が急務</a:t>
            </a:r>
          </a:p>
          <a:p>
            <a:pPr marL="0" indent="0">
              <a:spcBef>
                <a:spcPts val="1000"/>
              </a:spcBef>
              <a:spcAft>
                <a:spcPts val="500"/>
              </a:spcAft>
              <a:buNone/>
            </a:pPr>
            <a:r>
              <a:rPr lang="ja-JP" altLang="en-US" sz="2000" b="1" dirty="0">
                <a:solidFill>
                  <a:srgbClr val="1E3A8A"/>
                </a:solidFill>
              </a:rPr>
              <a:t>目的</a:t>
            </a:r>
          </a:p>
          <a:p>
            <a:pPr marL="457200" indent="-228600">
              <a:lnSpc>
                <a:spcPct val="100000"/>
              </a:lnSpc>
              <a:spcAft>
                <a:spcPts val="200"/>
              </a:spcAft>
              <a:buFont typeface="Arial"/>
              <a:buChar char="▸"/>
            </a:pPr>
            <a:r>
              <a:rPr lang="ja-JP" altLang="en-US" sz="1500" b="1" dirty="0">
                <a:solidFill>
                  <a:srgbClr val="1F2937"/>
                </a:solidFill>
              </a:rPr>
              <a:t>顧客情報の一元管理</a:t>
            </a:r>
            <a:r>
              <a:rPr lang="ja-JP" altLang="en-US" sz="1500" dirty="0">
                <a:solidFill>
                  <a:srgbClr val="374151"/>
                </a:solidFill>
              </a:rPr>
              <a:t>と</a:t>
            </a:r>
            <a:r>
              <a:rPr lang="ja-JP" altLang="en-US" sz="1500" b="1" dirty="0">
                <a:solidFill>
                  <a:srgbClr val="1F2937"/>
                </a:solidFill>
              </a:rPr>
              <a:t>営業プロセスの標準化</a:t>
            </a:r>
            <a:r>
              <a:rPr lang="ja-JP" altLang="en-US" sz="1500" dirty="0">
                <a:solidFill>
                  <a:srgbClr val="374151"/>
                </a:solidFill>
              </a:rPr>
              <a:t>を実現</a:t>
            </a:r>
          </a:p>
          <a:p>
            <a:pPr marL="457200" indent="-228600">
              <a:lnSpc>
                <a:spcPct val="100000"/>
              </a:lnSpc>
              <a:spcAft>
                <a:spcPts val="200"/>
              </a:spcAft>
              <a:buFont typeface="Arial"/>
              <a:buChar char="▸"/>
            </a:pPr>
            <a:r>
              <a:rPr lang="ja-JP" altLang="en-US" sz="1500" dirty="0">
                <a:solidFill>
                  <a:srgbClr val="374151"/>
                </a:solidFill>
              </a:rPr>
              <a:t>データドリブンな営業活動を支援し、</a:t>
            </a:r>
            <a:r>
              <a:rPr lang="ja-JP" altLang="en-US" sz="1500" b="1" dirty="0">
                <a:solidFill>
                  <a:srgbClr val="1F2937"/>
                </a:solidFill>
              </a:rPr>
              <a:t>売上15%向上</a:t>
            </a:r>
            <a:r>
              <a:rPr lang="ja-JP" altLang="en-US" sz="1500" dirty="0">
                <a:solidFill>
                  <a:srgbClr val="374151"/>
                </a:solidFill>
              </a:rPr>
              <a:t>を目指す</a:t>
            </a:r>
          </a:p>
          <a:p>
            <a:pPr marL="0" indent="0">
              <a:spcBef>
                <a:spcPts val="1000"/>
              </a:spcBef>
              <a:spcAft>
                <a:spcPts val="500"/>
              </a:spcAft>
              <a:buNone/>
            </a:pPr>
            <a:r>
              <a:rPr lang="ja-JP" altLang="en-US" sz="2000" b="1" dirty="0">
                <a:solidFill>
                  <a:srgbClr val="1E3A8A"/>
                </a:solidFill>
              </a:rPr>
              <a:t>スコープ</a:t>
            </a:r>
          </a:p>
          <a:p>
            <a:pPr marL="457200" indent="-228600">
              <a:lnSpc>
                <a:spcPct val="100000"/>
              </a:lnSpc>
              <a:spcAft>
                <a:spcPts val="200"/>
              </a:spcAft>
              <a:buFont typeface="Arial"/>
              <a:buChar char="▸"/>
            </a:pPr>
            <a:r>
              <a:rPr lang="ja-JP" altLang="en-US" sz="1500" b="1" dirty="0">
                <a:solidFill>
                  <a:srgbClr val="1F2937"/>
                </a:solidFill>
              </a:rPr>
              <a:t>営業管理・顧客管理・案件管理・レポーティング</a:t>
            </a:r>
            <a:r>
              <a:rPr lang="ja-JP" altLang="en-US" sz="1500" dirty="0">
                <a:solidFill>
                  <a:srgbClr val="374151"/>
                </a:solidFill>
              </a:rPr>
              <a:t>機能</a:t>
            </a:r>
          </a:p>
          <a:p>
            <a:pPr marL="457200" indent="-228600">
              <a:lnSpc>
                <a:spcPct val="100000"/>
              </a:lnSpc>
              <a:spcAft>
                <a:spcPts val="200"/>
              </a:spcAft>
              <a:buFont typeface="Arial"/>
              <a:buChar char="▸"/>
            </a:pPr>
            <a:r>
              <a:rPr lang="ja-JP" altLang="en-US" sz="1500" dirty="0">
                <a:solidFill>
                  <a:srgbClr val="374151"/>
                </a:solidFill>
              </a:rPr>
              <a:t>既存基幹システム（</a:t>
            </a:r>
            <a:r>
              <a:rPr lang="ja-JP" altLang="en-US" sz="1500" b="1" dirty="0">
                <a:solidFill>
                  <a:srgbClr val="1F2937"/>
                </a:solidFill>
              </a:rPr>
              <a:t>ERP・MA</a:t>
            </a:r>
            <a:r>
              <a:rPr lang="ja-JP" altLang="en-US" sz="1500" dirty="0">
                <a:solidFill>
                  <a:srgbClr val="374151"/>
                </a:solidFill>
              </a:rPr>
              <a:t>）との連携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D12ECA1-EC26-4F48-95B5-411D2A71A783}"/>
              </a:ext>
            </a:extLst>
          </p:cNvPr>
          <p:cNvSpPr/>
          <p:nvPr/>
        </p:nvSpPr>
        <p:spPr>
          <a:xfrm>
            <a:off x="635000" y="584200"/>
            <a:ext cx="50800" cy="406400"/>
          </a:xfrm>
          <a:prstGeom prst="rect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207FE25-CCF1-4C29-91E0-53F81932BFFE}"/>
              </a:ext>
            </a:extLst>
          </p:cNvPr>
          <p:cNvSpPr txBox="1"/>
          <p:nvPr/>
        </p:nvSpPr>
        <p:spPr>
          <a:xfrm>
            <a:off x="838200" y="1270000"/>
            <a:ext cx="10515600" cy="279400"/>
          </a:xfrm>
          <a:prstGeom prst="rect">
            <a:avLst/>
          </a:prstGeom>
          <a:noFill/>
          <a:ln>
            <a:noFill/>
          </a:ln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ja-JP" altLang="en-US" sz="1400">
                <a:solidFill>
                  <a:srgbClr val="374151"/>
                </a:solidFill>
              </a:rPr>
              <a:t>本書の目的、対象範囲、前提条件を整理します。</a:t>
            </a:r>
          </a:p>
        </p:txBody>
      </p:sp>
    </p:spTree>
    <p:extLst>
      <p:ext uri="{BB962C8B-B14F-4D97-AF65-F5344CB8AC3E}">
        <p14:creationId xmlns:p14="http://schemas.microsoft.com/office/powerpoint/2010/main" val="4180431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BEBE2D-651B-5A59-B3B9-663F37B2D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500"/>
            <a:ext cx="10515600" cy="1325562"/>
          </a:xfrm>
        </p:spPr>
        <p:txBody>
          <a:bodyPr>
            <a:normAutofit/>
          </a:bodyPr>
          <a:lstStyle/>
          <a:p>
            <a:r>
              <a:rPr kumimoji="1" lang="ja-JP" altLang="en-US" sz="3200" b="1">
                <a:solidFill>
                  <a:srgbClr val="1F2937"/>
                </a:solidFill>
                <a:latin typeface="游ゴシック"/>
                <a:ea typeface="游ゴシック"/>
              </a:rPr>
              <a:t>現行システム課題</a:t>
            </a: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2E1E0CE5-2A88-4DE3-87C4-54B66F3C7D7D}"/>
              </a:ext>
            </a:extLst>
          </p:cNvPr>
          <p:cNvSpPr/>
          <p:nvPr/>
        </p:nvSpPr>
        <p:spPr>
          <a:xfrm>
            <a:off x="635000" y="2286000"/>
            <a:ext cx="2540000" cy="2032000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7874FDD-E2E8-43E0-B9B2-642220E15715}"/>
              </a:ext>
            </a:extLst>
          </p:cNvPr>
          <p:cNvSpPr txBox="1"/>
          <p:nvPr/>
        </p:nvSpPr>
        <p:spPr>
          <a:xfrm>
            <a:off x="762000" y="3111500"/>
            <a:ext cx="2286000" cy="30777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400" b="1">
                <a:solidFill>
                  <a:srgbClr val="1F2937"/>
                </a:solidFill>
              </a:rPr>
              <a:t>データの分散管理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828F1D6-CB76-4C5B-AFB2-BE7AC71172F5}"/>
              </a:ext>
            </a:extLst>
          </p:cNvPr>
          <p:cNvSpPr txBox="1"/>
          <p:nvPr/>
        </p:nvSpPr>
        <p:spPr>
          <a:xfrm>
            <a:off x="762000" y="3556000"/>
            <a:ext cx="2286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400">
                <a:solidFill>
                  <a:srgbClr val="6B7280"/>
                </a:solidFill>
              </a:rPr>
              <a:t>Excel・メール・旧CRMに</a:t>
            </a:r>
          </a:p>
          <a:p>
            <a:pPr algn="l"/>
            <a:r>
              <a:rPr lang="ja-JP" altLang="en-US" sz="1400">
                <a:solidFill>
                  <a:srgbClr val="6B7280"/>
                </a:solidFill>
              </a:rPr>
              <a:t>顧客情報が分散</a:t>
            </a: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A9232D4B-02A1-48AB-9D84-E1DFBEDF4FA4}"/>
              </a:ext>
            </a:extLst>
          </p:cNvPr>
          <p:cNvSpPr/>
          <p:nvPr/>
        </p:nvSpPr>
        <p:spPr>
          <a:xfrm>
            <a:off x="3429000" y="2286000"/>
            <a:ext cx="2540000" cy="2032000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F3A2041-CEB6-47C8-BFB5-11BACD280E7A}"/>
              </a:ext>
            </a:extLst>
          </p:cNvPr>
          <p:cNvSpPr txBox="1"/>
          <p:nvPr/>
        </p:nvSpPr>
        <p:spPr>
          <a:xfrm>
            <a:off x="3556000" y="3111500"/>
            <a:ext cx="2286000" cy="30777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400" b="1">
                <a:solidFill>
                  <a:srgbClr val="1F2937"/>
                </a:solidFill>
              </a:rPr>
              <a:t>レスポンス低下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2D4CAD9-1523-4EC7-936E-E5268A187526}"/>
              </a:ext>
            </a:extLst>
          </p:cNvPr>
          <p:cNvSpPr txBox="1"/>
          <p:nvPr/>
        </p:nvSpPr>
        <p:spPr>
          <a:xfrm>
            <a:off x="3556000" y="3556000"/>
            <a:ext cx="2286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400">
                <a:solidFill>
                  <a:srgbClr val="6B7280"/>
                </a:solidFill>
              </a:rPr>
              <a:t>ピーク時の画面遷移に</a:t>
            </a:r>
          </a:p>
          <a:p>
            <a:pPr algn="l"/>
            <a:r>
              <a:rPr lang="ja-JP" altLang="en-US" sz="1400">
                <a:solidFill>
                  <a:srgbClr val="6B7280"/>
                </a:solidFill>
              </a:rPr>
              <a:t>10秒以上を要する</a:t>
            </a: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0DC1F564-EF00-43DC-B4D0-04FF4BC3367B}"/>
              </a:ext>
            </a:extLst>
          </p:cNvPr>
          <p:cNvSpPr/>
          <p:nvPr/>
        </p:nvSpPr>
        <p:spPr>
          <a:xfrm>
            <a:off x="6223000" y="2286000"/>
            <a:ext cx="2540000" cy="2032000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C6E15FD-B7B4-4D01-8D20-101638935A0E}"/>
              </a:ext>
            </a:extLst>
          </p:cNvPr>
          <p:cNvSpPr txBox="1"/>
          <p:nvPr/>
        </p:nvSpPr>
        <p:spPr>
          <a:xfrm>
            <a:off x="6350000" y="3111500"/>
            <a:ext cx="2286000" cy="30777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400" b="1">
                <a:solidFill>
                  <a:srgbClr val="1F2937"/>
                </a:solidFill>
              </a:rPr>
              <a:t>セキュリティ懸念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CCF2BED-7947-4456-AE3F-1CEA3DA531FA}"/>
              </a:ext>
            </a:extLst>
          </p:cNvPr>
          <p:cNvSpPr txBox="1"/>
          <p:nvPr/>
        </p:nvSpPr>
        <p:spPr>
          <a:xfrm>
            <a:off x="6350000" y="3556000"/>
            <a:ext cx="2286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400">
                <a:solidFill>
                  <a:srgbClr val="6B7280"/>
                </a:solidFill>
              </a:rPr>
              <a:t>パッチ適用不可のEOL</a:t>
            </a:r>
          </a:p>
          <a:p>
            <a:pPr algn="l"/>
            <a:r>
              <a:rPr lang="ja-JP" altLang="en-US" sz="1400">
                <a:solidFill>
                  <a:srgbClr val="6B7280"/>
                </a:solidFill>
              </a:rPr>
              <a:t>バージョンで稼働中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60213ACE-F866-4978-8DA8-E9741CEE6EA9}"/>
              </a:ext>
            </a:extLst>
          </p:cNvPr>
          <p:cNvSpPr/>
          <p:nvPr/>
        </p:nvSpPr>
        <p:spPr>
          <a:xfrm>
            <a:off x="9017000" y="2286000"/>
            <a:ext cx="2540000" cy="2032000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9C33E64-070B-4EBD-8899-C5A0D7043212}"/>
              </a:ext>
            </a:extLst>
          </p:cNvPr>
          <p:cNvSpPr txBox="1"/>
          <p:nvPr/>
        </p:nvSpPr>
        <p:spPr>
          <a:xfrm>
            <a:off x="9144000" y="3111500"/>
            <a:ext cx="2286000" cy="307777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400" b="1">
                <a:solidFill>
                  <a:srgbClr val="1F2937"/>
                </a:solidFill>
              </a:rPr>
              <a:t>モバイル非対応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11D3835C-5CDF-4E50-A4A6-991E0DFA1B41}"/>
              </a:ext>
            </a:extLst>
          </p:cNvPr>
          <p:cNvSpPr txBox="1"/>
          <p:nvPr/>
        </p:nvSpPr>
        <p:spPr>
          <a:xfrm>
            <a:off x="9144000" y="3556000"/>
            <a:ext cx="2286000" cy="52322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400">
                <a:solidFill>
                  <a:srgbClr val="6B7280"/>
                </a:solidFill>
              </a:rPr>
              <a:t>外出先からのアクセスが</a:t>
            </a:r>
          </a:p>
          <a:p>
            <a:pPr algn="l"/>
            <a:r>
              <a:rPr lang="ja-JP" altLang="en-US" sz="1400">
                <a:solidFill>
                  <a:srgbClr val="6B7280"/>
                </a:solidFill>
              </a:rPr>
              <a:t>不可能な仕様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A774D73D-2267-41D8-8422-EE63DFB063A8}"/>
              </a:ext>
            </a:extLst>
          </p:cNvPr>
          <p:cNvSpPr txBox="1"/>
          <p:nvPr/>
        </p:nvSpPr>
        <p:spPr>
          <a:xfrm>
            <a:off x="1270000" y="4826000"/>
            <a:ext cx="9652000" cy="338554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600" b="1">
                <a:solidFill>
                  <a:srgbClr val="1F2937"/>
                </a:solidFill>
              </a:rPr>
              <a:t>現行システムの課題により、年間推定 </a:t>
            </a:r>
            <a:r>
              <a:rPr lang="en-US" altLang="ja-JP" sz="1600" b="1">
                <a:solidFill>
                  <a:srgbClr val="DC2626"/>
                </a:solidFill>
              </a:rPr>
              <a:t>2,400時間</a:t>
            </a:r>
            <a:r>
              <a:rPr lang="ja-JP" altLang="en-US" sz="1600" b="1">
                <a:solidFill>
                  <a:srgbClr val="1F2937"/>
                </a:solidFill>
              </a:rPr>
              <a:t> の業務ロスが発生</a:t>
            </a: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24FF43E9-8017-44C9-AD07-4AB73376BB79}"/>
              </a:ext>
            </a:extLst>
          </p:cNvPr>
          <p:cNvSpPr/>
          <p:nvPr/>
        </p:nvSpPr>
        <p:spPr>
          <a:xfrm>
            <a:off x="635000" y="584200"/>
            <a:ext cx="50800" cy="406400"/>
          </a:xfrm>
          <a:prstGeom prst="rect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pic>
        <p:nvPicPr>
          <p:cNvPr id="21" name="Graphic 21" descr="データの分散管理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651000" y="2476500"/>
            <a:ext cx="508000" cy="508000"/>
          </a:xfrm>
          <a:prstGeom prst="rect">
            <a:avLst/>
          </a:prstGeom>
        </p:spPr>
      </p:pic>
      <p:pic>
        <p:nvPicPr>
          <p:cNvPr id="22" name="Graphic 22" descr="レスポンス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45000" y="2476500"/>
            <a:ext cx="508000" cy="508000"/>
          </a:xfrm>
          <a:prstGeom prst="rect">
            <a:avLst/>
          </a:prstGeom>
        </p:spPr>
      </p:pic>
      <p:pic>
        <p:nvPicPr>
          <p:cNvPr id="23" name="Graphic 23" descr="セキュリティ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39000" y="2476500"/>
            <a:ext cx="508000" cy="508000"/>
          </a:xfrm>
          <a:prstGeom prst="rect">
            <a:avLst/>
          </a:prstGeom>
        </p:spPr>
      </p:pic>
      <p:pic>
        <p:nvPicPr>
          <p:cNvPr id="24" name="Graphic 24" descr="モバイル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33000" y="2476500"/>
            <a:ext cx="508000" cy="508000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6BF16D2-CCD9-4053-9719-102A3B00D41F}"/>
              </a:ext>
            </a:extLst>
          </p:cNvPr>
          <p:cNvSpPr txBox="1"/>
          <p:nvPr/>
        </p:nvSpPr>
        <p:spPr>
          <a:xfrm>
            <a:off x="838200" y="1270000"/>
            <a:ext cx="10515600" cy="279400"/>
          </a:xfrm>
          <a:prstGeom prst="rect">
            <a:avLst/>
          </a:prstGeom>
          <a:noFill/>
          <a:ln>
            <a:noFill/>
          </a:ln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ja-JP" altLang="en-US" sz="1400">
                <a:solidFill>
                  <a:srgbClr val="374151"/>
                </a:solidFill>
              </a:rPr>
              <a:t>現状の業務フローで発生している主要課題を整理し、改善の方向性を示します。</a:t>
            </a:r>
          </a:p>
        </p:txBody>
      </p:sp>
    </p:spTree>
    <p:extLst>
      <p:ext uri="{BB962C8B-B14F-4D97-AF65-F5344CB8AC3E}">
        <p14:creationId xmlns:p14="http://schemas.microsoft.com/office/powerpoint/2010/main" val="4033110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D631A9F-38DF-45A0-DABE-F57A447E7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500"/>
            <a:ext cx="10515600" cy="1325562"/>
          </a:xfrm>
        </p:spPr>
        <p:txBody>
          <a:bodyPr>
            <a:normAutofit/>
          </a:bodyPr>
          <a:lstStyle/>
          <a:p>
            <a:r>
              <a:rPr kumimoji="1" lang="ja-JP" altLang="en-US" sz="3200" b="1">
                <a:solidFill>
                  <a:srgbClr val="1F2937"/>
                </a:solidFill>
                <a:latin typeface="游ゴシック"/>
                <a:ea typeface="游ゴシック"/>
              </a:rPr>
              <a:t>業務要件</a:t>
            </a:r>
          </a:p>
        </p:txBody>
      </p:sp>
      <p:sp>
        <p:nvSpPr>
          <p:cNvPr id="3" name="矢印: 五方向 2">
            <a:extLst>
              <a:ext uri="{FF2B5EF4-FFF2-40B4-BE49-F238E27FC236}">
                <a16:creationId xmlns:a16="http://schemas.microsoft.com/office/drawing/2014/main" id="{487429BA-97FA-4451-914C-F098C5775D14}"/>
              </a:ext>
            </a:extLst>
          </p:cNvPr>
          <p:cNvSpPr/>
          <p:nvPr/>
        </p:nvSpPr>
        <p:spPr>
          <a:xfrm>
            <a:off x="869950" y="1841500"/>
            <a:ext cx="1968500" cy="762000"/>
          </a:xfrm>
          <a:prstGeom prst="homePlate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algn="ctr"/>
            <a:r>
              <a:rPr lang="ja-JP" altLang="en-US" sz="1400" b="1">
                <a:solidFill>
                  <a:srgbClr val="FFFFFF"/>
                </a:solidFill>
              </a:rPr>
              <a:t>リード管理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F7F7327-379C-4C77-8A35-B5F0A3A544A9}"/>
              </a:ext>
            </a:extLst>
          </p:cNvPr>
          <p:cNvSpPr txBox="1"/>
          <p:nvPr/>
        </p:nvSpPr>
        <p:spPr>
          <a:xfrm>
            <a:off x="869950" y="2705100"/>
            <a:ext cx="19685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ctr"/>
            <a:r>
              <a:rPr lang="ja-JP" altLang="en-US" sz="1200">
                <a:solidFill>
                  <a:srgbClr val="6B7280"/>
                </a:solidFill>
              </a:rPr>
              <a:t>見込客登録</a:t>
            </a:r>
          </a:p>
          <a:p>
            <a:pPr algn="ctr"/>
            <a:r>
              <a:rPr lang="ja-JP" altLang="en-US" sz="1200">
                <a:solidFill>
                  <a:srgbClr val="6B7280"/>
                </a:solidFill>
              </a:rPr>
              <a:t>スコアリング</a:t>
            </a:r>
          </a:p>
        </p:txBody>
      </p:sp>
      <p:sp>
        <p:nvSpPr>
          <p:cNvPr id="5" name="矢印: 五方向 4">
            <a:extLst>
              <a:ext uri="{FF2B5EF4-FFF2-40B4-BE49-F238E27FC236}">
                <a16:creationId xmlns:a16="http://schemas.microsoft.com/office/drawing/2014/main" id="{86F78243-2F5F-4BAF-9A5A-68A0F2F9FFB7}"/>
              </a:ext>
            </a:extLst>
          </p:cNvPr>
          <p:cNvSpPr/>
          <p:nvPr/>
        </p:nvSpPr>
        <p:spPr>
          <a:xfrm>
            <a:off x="2990850" y="1841500"/>
            <a:ext cx="1968500" cy="762000"/>
          </a:xfrm>
          <a:prstGeom prst="homePlate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algn="ctr"/>
            <a:r>
              <a:rPr lang="ja-JP" altLang="en-US" sz="1400" b="1">
                <a:solidFill>
                  <a:srgbClr val="FFFFFF"/>
                </a:solidFill>
              </a:rPr>
              <a:t>商談管理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266932C-8098-4440-964F-1231B6D87BE8}"/>
              </a:ext>
            </a:extLst>
          </p:cNvPr>
          <p:cNvSpPr txBox="1"/>
          <p:nvPr/>
        </p:nvSpPr>
        <p:spPr>
          <a:xfrm>
            <a:off x="2990850" y="2705100"/>
            <a:ext cx="19685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ctr"/>
            <a:r>
              <a:rPr lang="ja-JP" altLang="en-US" sz="1200">
                <a:solidFill>
                  <a:srgbClr val="6B7280"/>
                </a:solidFill>
              </a:rPr>
              <a:t>案件作成</a:t>
            </a:r>
          </a:p>
          <a:p>
            <a:pPr algn="ctr"/>
            <a:r>
              <a:rPr lang="ja-JP" altLang="en-US" sz="1200">
                <a:solidFill>
                  <a:srgbClr val="6B7280"/>
                </a:solidFill>
              </a:rPr>
              <a:t>ステージ管理</a:t>
            </a:r>
          </a:p>
        </p:txBody>
      </p:sp>
      <p:sp>
        <p:nvSpPr>
          <p:cNvPr id="7" name="矢印: 五方向 6">
            <a:extLst>
              <a:ext uri="{FF2B5EF4-FFF2-40B4-BE49-F238E27FC236}">
                <a16:creationId xmlns:a16="http://schemas.microsoft.com/office/drawing/2014/main" id="{BAB7583D-E82E-45E7-B65C-BD9794CF9FBF}"/>
              </a:ext>
            </a:extLst>
          </p:cNvPr>
          <p:cNvSpPr/>
          <p:nvPr/>
        </p:nvSpPr>
        <p:spPr>
          <a:xfrm>
            <a:off x="5111750" y="1841500"/>
            <a:ext cx="1968500" cy="762000"/>
          </a:xfrm>
          <a:prstGeom prst="homePlate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algn="ctr"/>
            <a:r>
              <a:rPr lang="ja-JP" altLang="en-US" sz="1400" b="1">
                <a:solidFill>
                  <a:srgbClr val="FFFFFF"/>
                </a:solidFill>
              </a:rPr>
              <a:t>見積・提案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59AA1C7-68C2-4A96-B0C9-3F292B5D25DB}"/>
              </a:ext>
            </a:extLst>
          </p:cNvPr>
          <p:cNvSpPr txBox="1"/>
          <p:nvPr/>
        </p:nvSpPr>
        <p:spPr>
          <a:xfrm>
            <a:off x="5111750" y="2705100"/>
            <a:ext cx="19685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ctr"/>
            <a:r>
              <a:rPr lang="ja-JP" altLang="en-US" sz="1200">
                <a:solidFill>
                  <a:srgbClr val="6B7280"/>
                </a:solidFill>
              </a:rPr>
              <a:t>見積作成</a:t>
            </a:r>
          </a:p>
          <a:p>
            <a:pPr algn="ctr"/>
            <a:r>
              <a:rPr lang="ja-JP" altLang="en-US" sz="1200">
                <a:solidFill>
                  <a:srgbClr val="6B7280"/>
                </a:solidFill>
              </a:rPr>
              <a:t>提案書管理</a:t>
            </a:r>
          </a:p>
        </p:txBody>
      </p:sp>
      <p:sp>
        <p:nvSpPr>
          <p:cNvPr id="9" name="矢印: 五方向 8">
            <a:extLst>
              <a:ext uri="{FF2B5EF4-FFF2-40B4-BE49-F238E27FC236}">
                <a16:creationId xmlns:a16="http://schemas.microsoft.com/office/drawing/2014/main" id="{EA43E8E8-1B65-411C-AA76-22F7FA425812}"/>
              </a:ext>
            </a:extLst>
          </p:cNvPr>
          <p:cNvSpPr/>
          <p:nvPr/>
        </p:nvSpPr>
        <p:spPr>
          <a:xfrm>
            <a:off x="7232650" y="1841500"/>
            <a:ext cx="1968500" cy="762000"/>
          </a:xfrm>
          <a:prstGeom prst="homePlate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algn="ctr"/>
            <a:r>
              <a:rPr lang="ja-JP" altLang="en-US" sz="1400" b="1">
                <a:solidFill>
                  <a:srgbClr val="FFFFFF"/>
                </a:solidFill>
              </a:rPr>
              <a:t>受注処理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E659AD2-BB70-4FD0-97EB-CA1B082A123D}"/>
              </a:ext>
            </a:extLst>
          </p:cNvPr>
          <p:cNvSpPr txBox="1"/>
          <p:nvPr/>
        </p:nvSpPr>
        <p:spPr>
          <a:xfrm>
            <a:off x="7232650" y="2705100"/>
            <a:ext cx="19685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ctr"/>
            <a:r>
              <a:rPr lang="ja-JP" altLang="en-US" sz="1200">
                <a:solidFill>
                  <a:srgbClr val="6B7280"/>
                </a:solidFill>
              </a:rPr>
              <a:t>契約管理</a:t>
            </a:r>
          </a:p>
          <a:p>
            <a:pPr algn="ctr"/>
            <a:r>
              <a:rPr lang="ja-JP" altLang="en-US" sz="1200">
                <a:solidFill>
                  <a:srgbClr val="6B7280"/>
                </a:solidFill>
              </a:rPr>
              <a:t>ERP連携</a:t>
            </a:r>
          </a:p>
        </p:txBody>
      </p:sp>
      <p:sp>
        <p:nvSpPr>
          <p:cNvPr id="11" name="矢印: 五方向 10">
            <a:extLst>
              <a:ext uri="{FF2B5EF4-FFF2-40B4-BE49-F238E27FC236}">
                <a16:creationId xmlns:a16="http://schemas.microsoft.com/office/drawing/2014/main" id="{F4F32003-8FB1-4418-B7A5-8B4127203B7E}"/>
              </a:ext>
            </a:extLst>
          </p:cNvPr>
          <p:cNvSpPr/>
          <p:nvPr/>
        </p:nvSpPr>
        <p:spPr>
          <a:xfrm>
            <a:off x="9353550" y="1841500"/>
            <a:ext cx="1968500" cy="762000"/>
          </a:xfrm>
          <a:prstGeom prst="homePlate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algn="ctr"/>
            <a:r>
              <a:rPr lang="ja-JP" altLang="en-US" sz="1400" b="1">
                <a:solidFill>
                  <a:srgbClr val="FFFFFF"/>
                </a:solidFill>
              </a:rPr>
              <a:t>フォロー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497529D-08ED-4CD3-8BE3-2714FCEE7F16}"/>
              </a:ext>
            </a:extLst>
          </p:cNvPr>
          <p:cNvSpPr txBox="1"/>
          <p:nvPr/>
        </p:nvSpPr>
        <p:spPr>
          <a:xfrm>
            <a:off x="9353550" y="2705100"/>
            <a:ext cx="19685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ctr"/>
            <a:r>
              <a:rPr lang="ja-JP" altLang="en-US" sz="1200">
                <a:solidFill>
                  <a:srgbClr val="6B7280"/>
                </a:solidFill>
              </a:rPr>
              <a:t>定期連絡</a:t>
            </a:r>
          </a:p>
          <a:p>
            <a:pPr algn="ctr"/>
            <a:r>
              <a:rPr lang="ja-JP" altLang="en-US" sz="1200">
                <a:solidFill>
                  <a:srgbClr val="6B7280"/>
                </a:solidFill>
              </a:rPr>
              <a:t>満足度調査</a:t>
            </a:r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CBB5B3B8-9DAC-41D3-96A0-08DE4C29B6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150844"/>
              </p:ext>
            </p:extLst>
          </p:nvPr>
        </p:nvGraphicFramePr>
        <p:xfrm>
          <a:off x="1143000" y="3683000"/>
          <a:ext cx="9906000" cy="2540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3391473178"/>
                    </a:ext>
                  </a:extLst>
                </a:gridCol>
                <a:gridCol w="7620000">
                  <a:extLst>
                    <a:ext uri="{9D8B030D-6E8A-4147-A177-3AD203B41FA5}">
                      <a16:colId xmlns:a16="http://schemas.microsoft.com/office/drawing/2014/main" val="132018865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300" b="1">
                          <a:solidFill>
                            <a:srgbClr val="FFFFFF"/>
                          </a:solidFill>
                          <a:latin typeface="游ゴシック"/>
                          <a:ea typeface="游ゴシック"/>
                        </a:rPr>
                        <a:t>項目</a:t>
                      </a:r>
                    </a:p>
                  </a:txBody>
                  <a:tcPr anchor="ctr">
                    <a:lnT w="0">
                      <a:noFill/>
                    </a:lnT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300" b="1">
                          <a:solidFill>
                            <a:srgbClr val="FFFFFF"/>
                          </a:solidFill>
                          <a:latin typeface="游ゴシック"/>
                          <a:ea typeface="游ゴシック"/>
                        </a:rPr>
                        <a:t>要件</a:t>
                      </a:r>
                    </a:p>
                  </a:txBody>
                  <a:tcPr anchor="ctr">
                    <a:lnT w="0">
                      <a:noFill/>
                    </a:lnT>
                    <a:solidFill>
                      <a:srgbClr val="1E3A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777546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1">
                          <a:solidFill>
                            <a:srgbClr val="1F2937"/>
                          </a:solidFill>
                          <a:latin typeface="游ゴシック"/>
                          <a:ea typeface="游ゴシック"/>
                        </a:rPr>
                        <a:t>対象部門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0">
                          <a:solidFill>
                            <a:srgbClr val="1F2937"/>
                          </a:solidFill>
                          <a:latin typeface="游ゴシック"/>
                          <a:ea typeface="游ゴシック"/>
                        </a:rPr>
                        <a:t>営業部（120名）、マーケティング部（30名）、カスタマーサクセス部（25名）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87230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1">
                          <a:solidFill>
                            <a:srgbClr val="1F2937"/>
                          </a:solidFill>
                          <a:latin typeface="游ゴシック"/>
                          <a:ea typeface="游ゴシック"/>
                        </a:rPr>
                        <a:t>対象顧客数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0">
                          <a:solidFill>
                            <a:srgbClr val="1F2937"/>
                          </a:solidFill>
                          <a:latin typeface="游ゴシック"/>
                          <a:ea typeface="游ゴシック"/>
                        </a:rPr>
                        <a:t>法人顧客 約5,000社、個人顧客 約15,000名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746500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1">
                          <a:solidFill>
                            <a:srgbClr val="1F2937"/>
                          </a:solidFill>
                          <a:latin typeface="游ゴシック"/>
                          <a:ea typeface="游ゴシック"/>
                        </a:rPr>
                        <a:t>同時利用者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0">
                          <a:solidFill>
                            <a:srgbClr val="1F2937"/>
                          </a:solidFill>
                          <a:latin typeface="游ゴシック"/>
                          <a:ea typeface="游ゴシック"/>
                        </a:rPr>
                        <a:t>ピーク時 最大80名の同時アクセスを想定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791515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1">
                          <a:solidFill>
                            <a:srgbClr val="1F2937"/>
                          </a:solidFill>
                          <a:latin typeface="游ゴシック"/>
                          <a:ea typeface="游ゴシック"/>
                        </a:rPr>
                        <a:t>業務時間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0">
                          <a:solidFill>
                            <a:srgbClr val="1F2937"/>
                          </a:solidFill>
                          <a:latin typeface="游ゴシック"/>
                          <a:ea typeface="游ゴシック"/>
                        </a:rPr>
                        <a:t>平日 8:00-22:00（コアタイム）、休日はレポート参照のみ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537106"/>
                  </a:ext>
                </a:extLst>
              </a:tr>
            </a:tbl>
          </a:graphicData>
        </a:graphic>
      </p:graphicFrame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AA3C63E9-81D3-4996-9DEF-87206ADD653F}"/>
              </a:ext>
            </a:extLst>
          </p:cNvPr>
          <p:cNvSpPr/>
          <p:nvPr/>
        </p:nvSpPr>
        <p:spPr>
          <a:xfrm>
            <a:off x="635000" y="584200"/>
            <a:ext cx="50800" cy="406400"/>
          </a:xfrm>
          <a:prstGeom prst="rect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88DFE33-D1C4-4FE4-A638-205C9AE484E4}"/>
              </a:ext>
            </a:extLst>
          </p:cNvPr>
          <p:cNvSpPr txBox="1"/>
          <p:nvPr/>
        </p:nvSpPr>
        <p:spPr>
          <a:xfrm>
            <a:off x="838200" y="1270000"/>
            <a:ext cx="10515600" cy="279400"/>
          </a:xfrm>
          <a:prstGeom prst="rect">
            <a:avLst/>
          </a:prstGeom>
          <a:noFill/>
          <a:ln>
            <a:noFill/>
          </a:ln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1400">
                <a:solidFill>
                  <a:srgbClr val="374151"/>
                </a:solidFill>
              </a:rPr>
              <a:t>5</a:t>
            </a:r>
            <a:r>
              <a:rPr lang="ja-JP" altLang="en-US" sz="1400">
                <a:solidFill>
                  <a:srgbClr val="374151"/>
                </a:solidFill>
              </a:rPr>
              <a:t>フェーズで段階的にプロジェクトを推進し、リスクを最小化します。</a:t>
            </a:r>
          </a:p>
        </p:txBody>
      </p:sp>
    </p:spTree>
    <p:extLst>
      <p:ext uri="{BB962C8B-B14F-4D97-AF65-F5344CB8AC3E}">
        <p14:creationId xmlns:p14="http://schemas.microsoft.com/office/powerpoint/2010/main" val="4033079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53F137-7FD9-64BD-7C04-1C8B5EC83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500"/>
            <a:ext cx="10515600" cy="1325562"/>
          </a:xfrm>
        </p:spPr>
        <p:txBody>
          <a:bodyPr>
            <a:normAutofit/>
          </a:bodyPr>
          <a:lstStyle/>
          <a:p>
            <a:r>
              <a:rPr kumimoji="1" lang="ja-JP" altLang="en-US" sz="3200" b="1">
                <a:solidFill>
                  <a:srgbClr val="1F2937"/>
                </a:solidFill>
                <a:latin typeface="游ゴシック"/>
                <a:ea typeface="游ゴシック"/>
              </a:rPr>
              <a:t>機能要件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0792382E-FAC8-4D3F-A3C7-8C4042FB2D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542789"/>
              </p:ext>
            </p:extLst>
          </p:nvPr>
        </p:nvGraphicFramePr>
        <p:xfrm>
          <a:off x="1143000" y="1795780"/>
          <a:ext cx="9906000" cy="42799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905000">
                  <a:extLst>
                    <a:ext uri="{9D8B030D-6E8A-4147-A177-3AD203B41FA5}">
                      <a16:colId xmlns:a16="http://schemas.microsoft.com/office/drawing/2014/main" val="1326204476"/>
                    </a:ext>
                  </a:extLst>
                </a:gridCol>
                <a:gridCol w="2794000">
                  <a:extLst>
                    <a:ext uri="{9D8B030D-6E8A-4147-A177-3AD203B41FA5}">
                      <a16:colId xmlns:a16="http://schemas.microsoft.com/office/drawing/2014/main" val="369483487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1460860620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192188504"/>
                    </a:ext>
                  </a:extLst>
                </a:gridCol>
              </a:tblGrid>
              <a:tr h="495567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300" b="1">
                          <a:solidFill>
                            <a:srgbClr val="FFFFFF"/>
                          </a:solidFill>
                          <a:latin typeface="游ゴシック"/>
                          <a:ea typeface="游ゴシック"/>
                        </a:rPr>
                        <a:t>機能カテゴリ</a:t>
                      </a:r>
                    </a:p>
                  </a:txBody>
                  <a:tcPr anchor="ctr">
                    <a:lnT w="0">
                      <a:noFill/>
                    </a:lnT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300" b="1">
                          <a:solidFill>
                            <a:srgbClr val="FFFFFF"/>
                          </a:solidFill>
                          <a:latin typeface="游ゴシック"/>
                          <a:ea typeface="游ゴシック"/>
                        </a:rPr>
                        <a:t>機能名</a:t>
                      </a:r>
                    </a:p>
                  </a:txBody>
                  <a:tcPr anchor="ctr">
                    <a:lnT w="0">
                      <a:noFill/>
                    </a:lnT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300" b="1">
                          <a:solidFill>
                            <a:srgbClr val="FFFFFF"/>
                          </a:solidFill>
                          <a:latin typeface="游ゴシック"/>
                          <a:ea typeface="游ゴシック"/>
                        </a:rPr>
                        <a:t>優先度</a:t>
                      </a:r>
                    </a:p>
                  </a:txBody>
                  <a:tcPr anchor="ctr">
                    <a:lnT w="0">
                      <a:noFill/>
                    </a:lnT>
                    <a:solidFill>
                      <a:srgbClr val="1E3A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300" b="1">
                          <a:solidFill>
                            <a:srgbClr val="FFFFFF"/>
                          </a:solidFill>
                          <a:latin typeface="游ゴシック"/>
                          <a:ea typeface="游ゴシック"/>
                        </a:rPr>
                        <a:t>概要</a:t>
                      </a:r>
                    </a:p>
                  </a:txBody>
                  <a:tcPr anchor="ctr">
                    <a:lnT w="0">
                      <a:noFill/>
                    </a:lnT>
                    <a:solidFill>
                      <a:srgbClr val="1E3A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605740"/>
                  </a:ext>
                </a:extLst>
              </a:tr>
              <a:tr h="540619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顧客管理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顧客マスタ管理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DC2626"/>
                          </a:solidFill>
                          <a:latin typeface="游ゴシック"/>
                          <a:ea typeface="游ゴシック"/>
                        </a:rPr>
                        <a:t>必須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法人・個人の基本情報CRUD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617159"/>
                  </a:ext>
                </a:extLst>
              </a:tr>
              <a:tr h="540619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顧客管理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コンタクト履歴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DC2626"/>
                          </a:solidFill>
                          <a:latin typeface="游ゴシック"/>
                          <a:ea typeface="游ゴシック"/>
                        </a:rPr>
                        <a:t>必須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電話・メール・訪問の記録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8286294"/>
                  </a:ext>
                </a:extLst>
              </a:tr>
              <a:tr h="540619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営業管理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商談パイプライン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DC2626"/>
                          </a:solidFill>
                          <a:latin typeface="游ゴシック"/>
                          <a:ea typeface="游ゴシック"/>
                        </a:rPr>
                        <a:t>必須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ステージ管理・確度予測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88133"/>
                  </a:ext>
                </a:extLst>
              </a:tr>
              <a:tr h="540619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営業管理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売上予測ダッシュボード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DC2626"/>
                          </a:solidFill>
                          <a:latin typeface="游ゴシック"/>
                          <a:ea typeface="游ゴシック"/>
                        </a:rPr>
                        <a:t>必須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AI予測モデルによる可視化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828564"/>
                  </a:ext>
                </a:extLst>
              </a:tr>
              <a:tr h="540619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マーケティング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リードスコアリング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EA580C"/>
                          </a:solidFill>
                          <a:latin typeface="游ゴシック"/>
                          <a:ea typeface="游ゴシック"/>
                        </a:rPr>
                        <a:t>高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行動データ基盤のスコア算出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981839"/>
                  </a:ext>
                </a:extLst>
              </a:tr>
              <a:tr h="540619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レポート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カスタムレポート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EA580C"/>
                          </a:solidFill>
                          <a:latin typeface="游ゴシック"/>
                          <a:ea typeface="游ゴシック"/>
                        </a:rPr>
                        <a:t>高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ドラッグ＆ドロップで作成</a:t>
                      </a:r>
                    </a:p>
                  </a:txBody>
                  <a:tcPr anchor="ctr">
                    <a:solidFill>
                      <a:srgbClr val="F5F7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6431264"/>
                  </a:ext>
                </a:extLst>
              </a:tr>
              <a:tr h="540619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連携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ERP・MA連携API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b="0">
                          <a:solidFill>
                            <a:srgbClr val="DC2626"/>
                          </a:solidFill>
                          <a:latin typeface="游ゴシック"/>
                          <a:ea typeface="游ゴシック"/>
                        </a:rPr>
                        <a:t>必須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ja-JP" altLang="en-US" sz="1200" b="0">
                          <a:solidFill>
                            <a:srgbClr val="374151"/>
                          </a:solidFill>
                          <a:latin typeface="游ゴシック"/>
                          <a:ea typeface="游ゴシック"/>
                        </a:rPr>
                        <a:t>リアルタイム双方向連携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5763333"/>
                  </a:ext>
                </a:extLst>
              </a:tr>
            </a:tbl>
          </a:graphicData>
        </a:graphic>
      </p:graphicFrame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46C9F44-1B74-4316-B177-CFBD1E87919D}"/>
              </a:ext>
            </a:extLst>
          </p:cNvPr>
          <p:cNvSpPr/>
          <p:nvPr/>
        </p:nvSpPr>
        <p:spPr>
          <a:xfrm>
            <a:off x="635000" y="584200"/>
            <a:ext cx="50800" cy="406400"/>
          </a:xfrm>
          <a:prstGeom prst="rect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58C1EA4-62D4-4578-8C71-3DC895A39A08}"/>
              </a:ext>
            </a:extLst>
          </p:cNvPr>
          <p:cNvSpPr txBox="1"/>
          <p:nvPr/>
        </p:nvSpPr>
        <p:spPr>
          <a:xfrm>
            <a:off x="838200" y="1270000"/>
            <a:ext cx="10515600" cy="279400"/>
          </a:xfrm>
          <a:prstGeom prst="rect">
            <a:avLst/>
          </a:prstGeom>
          <a:noFill/>
          <a:ln>
            <a:noFill/>
          </a:ln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ja-JP" altLang="en-US" sz="1400">
                <a:solidFill>
                  <a:srgbClr val="374151"/>
                </a:solidFill>
              </a:rPr>
              <a:t>業務上必要な主要機能と優先度を一覧で示します。</a:t>
            </a:r>
          </a:p>
        </p:txBody>
      </p:sp>
    </p:spTree>
    <p:extLst>
      <p:ext uri="{BB962C8B-B14F-4D97-AF65-F5344CB8AC3E}">
        <p14:creationId xmlns:p14="http://schemas.microsoft.com/office/powerpoint/2010/main" val="41710997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9EDE6A8-E561-1B3D-1DBA-B0974A13B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500"/>
            <a:ext cx="10515600" cy="1325562"/>
          </a:xfrm>
        </p:spPr>
        <p:txBody>
          <a:bodyPr>
            <a:normAutofit/>
          </a:bodyPr>
          <a:lstStyle/>
          <a:p>
            <a:r>
              <a:rPr kumimoji="1" lang="ja-JP" altLang="en-US" sz="3200" b="1">
                <a:solidFill>
                  <a:srgbClr val="1F2937"/>
                </a:solidFill>
                <a:latin typeface="游ゴシック"/>
                <a:ea typeface="游ゴシック"/>
              </a:rPr>
              <a:t>非機能要件</a:t>
            </a: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4ADD0011-3E93-4F5A-947D-3EB1ABC805BA}"/>
              </a:ext>
            </a:extLst>
          </p:cNvPr>
          <p:cNvSpPr/>
          <p:nvPr/>
        </p:nvSpPr>
        <p:spPr>
          <a:xfrm>
            <a:off x="698500" y="1778000"/>
            <a:ext cx="3429000" cy="1905000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8A78854-9927-4E89-9222-FCD2585B7B8A}"/>
              </a:ext>
            </a:extLst>
          </p:cNvPr>
          <p:cNvSpPr txBox="1"/>
          <p:nvPr/>
        </p:nvSpPr>
        <p:spPr>
          <a:xfrm>
            <a:off x="889000" y="1905000"/>
            <a:ext cx="1270000" cy="3175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400" b="1">
                <a:solidFill>
                  <a:srgbClr val="1E3A8A"/>
                </a:solidFill>
              </a:rPr>
              <a:t>性能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FFEC57A-7E3C-4B52-A4FB-7960D41C9993}"/>
              </a:ext>
            </a:extLst>
          </p:cNvPr>
          <p:cNvSpPr txBox="1"/>
          <p:nvPr/>
        </p:nvSpPr>
        <p:spPr>
          <a:xfrm>
            <a:off x="889000" y="2286000"/>
            <a:ext cx="30480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3200" b="1">
                <a:solidFill>
                  <a:srgbClr val="1F2937"/>
                </a:solidFill>
              </a:rPr>
              <a:t>≤ </a:t>
            </a:r>
            <a:r>
              <a:rPr lang="en-US" altLang="ja-JP" sz="3200" b="1">
                <a:solidFill>
                  <a:srgbClr val="1F2937"/>
                </a:solidFill>
              </a:rPr>
              <a:t>2</a:t>
            </a:r>
            <a:r>
              <a:rPr lang="ja-JP" altLang="en-US" sz="3200" b="1">
                <a:solidFill>
                  <a:srgbClr val="1F2937"/>
                </a:solidFill>
              </a:rPr>
              <a:t>秒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16E47C3-FAC7-40EF-9052-A9FDB6F73D1F}"/>
              </a:ext>
            </a:extLst>
          </p:cNvPr>
          <p:cNvSpPr txBox="1"/>
          <p:nvPr/>
        </p:nvSpPr>
        <p:spPr>
          <a:xfrm>
            <a:off x="889000" y="2921000"/>
            <a:ext cx="3048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200">
                <a:solidFill>
                  <a:srgbClr val="6B7280"/>
                </a:solidFill>
              </a:rPr>
              <a:t>画面遷移レスポンス
（同時</a:t>
            </a:r>
            <a:r>
              <a:rPr lang="en-US" altLang="ja-JP" sz="1200">
                <a:solidFill>
                  <a:srgbClr val="6B7280"/>
                </a:solidFill>
              </a:rPr>
              <a:t>80</a:t>
            </a:r>
            <a:r>
              <a:rPr lang="ja-JP" altLang="en-US" sz="1200">
                <a:solidFill>
                  <a:srgbClr val="6B7280"/>
                </a:solidFill>
              </a:rPr>
              <a:t>ユーザー時）</a:t>
            </a: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8728F5AC-91F0-477C-86B6-E6A5EF0B5449}"/>
              </a:ext>
            </a:extLst>
          </p:cNvPr>
          <p:cNvSpPr/>
          <p:nvPr/>
        </p:nvSpPr>
        <p:spPr>
          <a:xfrm>
            <a:off x="4381500" y="1778000"/>
            <a:ext cx="3429000" cy="1905000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3D315FD-37A4-446F-B1EC-58ADC37793C1}"/>
              </a:ext>
            </a:extLst>
          </p:cNvPr>
          <p:cNvSpPr txBox="1"/>
          <p:nvPr/>
        </p:nvSpPr>
        <p:spPr>
          <a:xfrm>
            <a:off x="4572000" y="1905000"/>
            <a:ext cx="1270000" cy="3175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400" b="1">
                <a:solidFill>
                  <a:srgbClr val="1E3A8A"/>
                </a:solidFill>
              </a:rPr>
              <a:t>可用性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3751F88-4ECA-4F73-AEF4-78E0C2861DFB}"/>
              </a:ext>
            </a:extLst>
          </p:cNvPr>
          <p:cNvSpPr txBox="1"/>
          <p:nvPr/>
        </p:nvSpPr>
        <p:spPr>
          <a:xfrm>
            <a:off x="4572000" y="2286000"/>
            <a:ext cx="30480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en-US" altLang="ja-JP" sz="3200" b="1">
                <a:solidFill>
                  <a:srgbClr val="1F2937"/>
                </a:solidFill>
              </a:rPr>
              <a:t>99.9%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22824AA-C6B2-48DC-8BFC-D9C64956CAC4}"/>
              </a:ext>
            </a:extLst>
          </p:cNvPr>
          <p:cNvSpPr txBox="1"/>
          <p:nvPr/>
        </p:nvSpPr>
        <p:spPr>
          <a:xfrm>
            <a:off x="4572000" y="2921000"/>
            <a:ext cx="3048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200">
                <a:solidFill>
                  <a:srgbClr val="6B7280"/>
                </a:solidFill>
              </a:rPr>
              <a:t>年間稼働率
（計画停止除く）</a:t>
            </a: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5FE28D0F-420C-403D-97E7-98D396E91D33}"/>
              </a:ext>
            </a:extLst>
          </p:cNvPr>
          <p:cNvSpPr/>
          <p:nvPr/>
        </p:nvSpPr>
        <p:spPr>
          <a:xfrm>
            <a:off x="8064500" y="1778000"/>
            <a:ext cx="3429000" cy="1905000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D5C750A-ED1C-4FE2-96A9-B74A8EEF017F}"/>
              </a:ext>
            </a:extLst>
          </p:cNvPr>
          <p:cNvSpPr txBox="1"/>
          <p:nvPr/>
        </p:nvSpPr>
        <p:spPr>
          <a:xfrm>
            <a:off x="8255000" y="1905000"/>
            <a:ext cx="1270000" cy="3175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400" b="1">
                <a:solidFill>
                  <a:srgbClr val="1E3A8A"/>
                </a:solidFill>
              </a:rPr>
              <a:t>セキュリティ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2D2DB32-8AFA-42D8-A72F-F393BA1D10C4}"/>
              </a:ext>
            </a:extLst>
          </p:cNvPr>
          <p:cNvSpPr txBox="1"/>
          <p:nvPr/>
        </p:nvSpPr>
        <p:spPr>
          <a:xfrm>
            <a:off x="8255000" y="2286000"/>
            <a:ext cx="30480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en-US" altLang="ja-JP" sz="3200" b="1">
                <a:solidFill>
                  <a:srgbClr val="1F2937"/>
                </a:solidFill>
              </a:rPr>
              <a:t>ISMS</a:t>
            </a:r>
            <a:r>
              <a:rPr lang="ja-JP" altLang="en-US" sz="3200" b="1">
                <a:solidFill>
                  <a:srgbClr val="1F2937"/>
                </a:solidFill>
              </a:rPr>
              <a:t>準拠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00D3E42-F539-4C53-8E80-AC68137437CE}"/>
              </a:ext>
            </a:extLst>
          </p:cNvPr>
          <p:cNvSpPr txBox="1"/>
          <p:nvPr/>
        </p:nvSpPr>
        <p:spPr>
          <a:xfrm>
            <a:off x="8255000" y="2921000"/>
            <a:ext cx="3048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200">
                <a:solidFill>
                  <a:srgbClr val="6B7280"/>
                </a:solidFill>
              </a:rPr>
              <a:t>多要素認証・暗号化
監査ログ保持</a:t>
            </a:r>
            <a:r>
              <a:rPr lang="en-US" altLang="ja-JP" sz="1200">
                <a:solidFill>
                  <a:srgbClr val="6B7280"/>
                </a:solidFill>
              </a:rPr>
              <a:t>5</a:t>
            </a:r>
            <a:r>
              <a:rPr lang="ja-JP" altLang="en-US" sz="1200">
                <a:solidFill>
                  <a:srgbClr val="6B7280"/>
                </a:solidFill>
              </a:rPr>
              <a:t>年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8CB3DF04-E40F-4F28-8DBB-62FC279B24B8}"/>
              </a:ext>
            </a:extLst>
          </p:cNvPr>
          <p:cNvSpPr/>
          <p:nvPr/>
        </p:nvSpPr>
        <p:spPr>
          <a:xfrm>
            <a:off x="698500" y="3937000"/>
            <a:ext cx="3429000" cy="1905000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77204FD-AEB8-4074-B7A0-486329A00B86}"/>
              </a:ext>
            </a:extLst>
          </p:cNvPr>
          <p:cNvSpPr txBox="1"/>
          <p:nvPr/>
        </p:nvSpPr>
        <p:spPr>
          <a:xfrm>
            <a:off x="889000" y="4064000"/>
            <a:ext cx="1270000" cy="3175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400" b="1">
                <a:solidFill>
                  <a:srgbClr val="1E3A8A"/>
                </a:solidFill>
              </a:rPr>
              <a:t>拡張性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44F012C-74AF-4D4B-9D8F-F13576B02B0E}"/>
              </a:ext>
            </a:extLst>
          </p:cNvPr>
          <p:cNvSpPr txBox="1"/>
          <p:nvPr/>
        </p:nvSpPr>
        <p:spPr>
          <a:xfrm>
            <a:off x="889000" y="4445000"/>
            <a:ext cx="30480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en-US" altLang="ja-JP" sz="3200" b="1">
                <a:solidFill>
                  <a:srgbClr val="1F2937"/>
                </a:solidFill>
              </a:rPr>
              <a:t>3</a:t>
            </a:r>
            <a:r>
              <a:rPr lang="ja-JP" altLang="en-US" sz="3200" b="1">
                <a:solidFill>
                  <a:srgbClr val="1F2937"/>
                </a:solidFill>
              </a:rPr>
              <a:t>倍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02303A1-7866-485B-9209-CD97FBDCCD00}"/>
              </a:ext>
            </a:extLst>
          </p:cNvPr>
          <p:cNvSpPr txBox="1"/>
          <p:nvPr/>
        </p:nvSpPr>
        <p:spPr>
          <a:xfrm>
            <a:off x="889000" y="5080000"/>
            <a:ext cx="3048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en-US" altLang="ja-JP" sz="1200">
                <a:solidFill>
                  <a:srgbClr val="6B7280"/>
                </a:solidFill>
              </a:rPr>
              <a:t>3</a:t>
            </a:r>
            <a:r>
              <a:rPr lang="ja-JP" altLang="en-US" sz="1200">
                <a:solidFill>
                  <a:srgbClr val="6B7280"/>
                </a:solidFill>
              </a:rPr>
              <a:t>年後のデータ量増加に
耐えうるアーキテクチャ</a:t>
            </a:r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7C6DD4E8-8C33-4360-AE5D-71044A34B307}"/>
              </a:ext>
            </a:extLst>
          </p:cNvPr>
          <p:cNvSpPr/>
          <p:nvPr/>
        </p:nvSpPr>
        <p:spPr>
          <a:xfrm>
            <a:off x="4381500" y="3937000"/>
            <a:ext cx="3429000" cy="1905000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28B9228-B882-4695-9369-AC0260E1B973}"/>
              </a:ext>
            </a:extLst>
          </p:cNvPr>
          <p:cNvSpPr txBox="1"/>
          <p:nvPr/>
        </p:nvSpPr>
        <p:spPr>
          <a:xfrm>
            <a:off x="4572000" y="4064000"/>
            <a:ext cx="1270000" cy="3175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400" b="1">
                <a:solidFill>
                  <a:srgbClr val="1E3A8A"/>
                </a:solidFill>
              </a:rPr>
              <a:t>運用保守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C4ED0598-2144-4786-9E5A-DBBC58297BD3}"/>
              </a:ext>
            </a:extLst>
          </p:cNvPr>
          <p:cNvSpPr txBox="1"/>
          <p:nvPr/>
        </p:nvSpPr>
        <p:spPr>
          <a:xfrm>
            <a:off x="4572000" y="4445000"/>
            <a:ext cx="30480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en-US" altLang="ja-JP" sz="3200" b="1">
                <a:solidFill>
                  <a:srgbClr val="1F2937"/>
                </a:solidFill>
              </a:rPr>
              <a:t>24/365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802C0A9E-D147-4337-BD46-838C0AE0AE6C}"/>
              </a:ext>
            </a:extLst>
          </p:cNvPr>
          <p:cNvSpPr txBox="1"/>
          <p:nvPr/>
        </p:nvSpPr>
        <p:spPr>
          <a:xfrm>
            <a:off x="4572000" y="5080000"/>
            <a:ext cx="3048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200">
                <a:solidFill>
                  <a:srgbClr val="6B7280"/>
                </a:solidFill>
              </a:rPr>
              <a:t>障害時</a:t>
            </a:r>
            <a:r>
              <a:rPr lang="en-US" altLang="ja-JP" sz="1200">
                <a:solidFill>
                  <a:srgbClr val="6B7280"/>
                </a:solidFill>
              </a:rPr>
              <a:t>4</a:t>
            </a:r>
            <a:r>
              <a:rPr lang="ja-JP" altLang="en-US" sz="1200">
                <a:solidFill>
                  <a:srgbClr val="6B7280"/>
                </a:solidFill>
              </a:rPr>
              <a:t>時間以内に
復旧する体制</a:t>
            </a:r>
          </a:p>
        </p:txBody>
      </p:sp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31D4DC3E-78B6-4B9F-9BFC-07B1D748279B}"/>
              </a:ext>
            </a:extLst>
          </p:cNvPr>
          <p:cNvSpPr/>
          <p:nvPr/>
        </p:nvSpPr>
        <p:spPr>
          <a:xfrm>
            <a:off x="8064500" y="3937000"/>
            <a:ext cx="3429000" cy="1905000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10E565F-F4C1-4990-A0E8-B9D281E4CA5A}"/>
              </a:ext>
            </a:extLst>
          </p:cNvPr>
          <p:cNvSpPr txBox="1"/>
          <p:nvPr/>
        </p:nvSpPr>
        <p:spPr>
          <a:xfrm>
            <a:off x="8255000" y="4064000"/>
            <a:ext cx="1270000" cy="317500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400" b="1">
                <a:solidFill>
                  <a:srgbClr val="1E3A8A"/>
                </a:solidFill>
              </a:rPr>
              <a:t>移行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E89057A9-37E3-4029-A2C4-7F3596830067}"/>
              </a:ext>
            </a:extLst>
          </p:cNvPr>
          <p:cNvSpPr txBox="1"/>
          <p:nvPr/>
        </p:nvSpPr>
        <p:spPr>
          <a:xfrm>
            <a:off x="8255000" y="4445000"/>
            <a:ext cx="3048000" cy="58477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en-US" altLang="ja-JP" sz="3200" b="1">
                <a:solidFill>
                  <a:srgbClr val="1F2937"/>
                </a:solidFill>
              </a:rPr>
              <a:t>100%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677E8276-C0BA-4478-8A94-4E7040CE84E8}"/>
              </a:ext>
            </a:extLst>
          </p:cNvPr>
          <p:cNvSpPr txBox="1"/>
          <p:nvPr/>
        </p:nvSpPr>
        <p:spPr>
          <a:xfrm>
            <a:off x="8255000" y="5080000"/>
            <a:ext cx="3048000" cy="4616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200">
                <a:solidFill>
                  <a:srgbClr val="6B7280"/>
                </a:solidFill>
              </a:rPr>
              <a:t>既存データ完全移行
業務停止は最大</a:t>
            </a:r>
            <a:r>
              <a:rPr lang="en-US" altLang="ja-JP" sz="1200">
                <a:solidFill>
                  <a:srgbClr val="6B7280"/>
                </a:solidFill>
              </a:rPr>
              <a:t>48H</a:t>
            </a: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BF460EC7-26F5-4B5F-A54C-A62511F2FCCA}"/>
              </a:ext>
            </a:extLst>
          </p:cNvPr>
          <p:cNvSpPr/>
          <p:nvPr/>
        </p:nvSpPr>
        <p:spPr>
          <a:xfrm>
            <a:off x="635000" y="584200"/>
            <a:ext cx="50800" cy="406400"/>
          </a:xfrm>
          <a:prstGeom prst="rect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pic>
        <p:nvPicPr>
          <p:cNvPr id="28" name="Graphic 28" descr="性能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556000" y="1905000"/>
            <a:ext cx="355600" cy="355600"/>
          </a:xfrm>
          <a:prstGeom prst="rect">
            <a:avLst/>
          </a:prstGeom>
        </p:spPr>
      </p:pic>
      <p:pic>
        <p:nvPicPr>
          <p:cNvPr id="29" name="Graphic 29" descr="可用性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39000" y="1905000"/>
            <a:ext cx="355600" cy="355600"/>
          </a:xfrm>
          <a:prstGeom prst="rect">
            <a:avLst/>
          </a:prstGeom>
        </p:spPr>
      </p:pic>
      <p:pic>
        <p:nvPicPr>
          <p:cNvPr id="30" name="Graphic 30" descr="セキュリティ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22000" y="1905000"/>
            <a:ext cx="355600" cy="355600"/>
          </a:xfrm>
          <a:prstGeom prst="rect">
            <a:avLst/>
          </a:prstGeom>
        </p:spPr>
      </p:pic>
      <p:pic>
        <p:nvPicPr>
          <p:cNvPr id="31" name="Graphic 31" descr="拡張性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56000" y="4064000"/>
            <a:ext cx="355600" cy="355600"/>
          </a:xfrm>
          <a:prstGeom prst="rect">
            <a:avLst/>
          </a:prstGeom>
        </p:spPr>
      </p:pic>
      <p:pic>
        <p:nvPicPr>
          <p:cNvPr id="32" name="Graphic 32" descr="運用保守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39000" y="4064000"/>
            <a:ext cx="355600" cy="355600"/>
          </a:xfrm>
          <a:prstGeom prst="rect">
            <a:avLst/>
          </a:prstGeom>
        </p:spPr>
      </p:pic>
      <p:pic>
        <p:nvPicPr>
          <p:cNvPr id="33" name="Graphic 33" descr="移行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922000" y="4064000"/>
            <a:ext cx="355600" cy="355600"/>
          </a:xfrm>
          <a:prstGeom prst="rect">
            <a:avLst/>
          </a:prstGeom>
        </p:spPr>
      </p:pic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F94F6855-52F8-421C-B2C5-9972299B460F}"/>
              </a:ext>
            </a:extLst>
          </p:cNvPr>
          <p:cNvSpPr txBox="1"/>
          <p:nvPr/>
        </p:nvSpPr>
        <p:spPr>
          <a:xfrm>
            <a:off x="838200" y="1270000"/>
            <a:ext cx="10515600" cy="279400"/>
          </a:xfrm>
          <a:prstGeom prst="rect">
            <a:avLst/>
          </a:prstGeom>
          <a:noFill/>
          <a:ln>
            <a:noFill/>
          </a:ln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ja-JP" altLang="en-US" sz="1400">
                <a:solidFill>
                  <a:srgbClr val="374151"/>
                </a:solidFill>
              </a:rPr>
              <a:t>性能・可用性・セキュリティ等、システムが満たすべき品質要件を定義します。</a:t>
            </a:r>
          </a:p>
        </p:txBody>
      </p:sp>
    </p:spTree>
    <p:extLst>
      <p:ext uri="{BB962C8B-B14F-4D97-AF65-F5344CB8AC3E}">
        <p14:creationId xmlns:p14="http://schemas.microsoft.com/office/powerpoint/2010/main" val="3617969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CCDBA2CF-4352-41F8-9797-EB0D0ABD6250}"/>
              </a:ext>
            </a:extLst>
          </p:cNvPr>
          <p:cNvSpPr/>
          <p:nvPr/>
        </p:nvSpPr>
        <p:spPr>
          <a:xfrm>
            <a:off x="0" y="50800"/>
            <a:ext cx="12192000" cy="6807200"/>
          </a:xfrm>
          <a:prstGeom prst="rect">
            <a:avLst/>
          </a:prstGeom>
          <a:solidFill>
            <a:srgbClr val="FAFAF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8C566DB3-5E93-E25A-A490-AD98AC20E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500"/>
            <a:ext cx="10515600" cy="1325562"/>
          </a:xfrm>
        </p:spPr>
        <p:txBody>
          <a:bodyPr>
            <a:normAutofit/>
          </a:bodyPr>
          <a:lstStyle/>
          <a:p>
            <a:r>
              <a:rPr kumimoji="1" lang="ja-JP" altLang="en-US" sz="3200" b="1">
                <a:solidFill>
                  <a:srgbClr val="1F2937"/>
                </a:solidFill>
                <a:latin typeface="游ゴシック"/>
                <a:ea typeface="游ゴシック"/>
              </a:rPr>
              <a:t>システム構成</a:t>
            </a: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D183060F-A5B6-400C-873F-8C1B09297742}"/>
              </a:ext>
            </a:extLst>
          </p:cNvPr>
          <p:cNvSpPr/>
          <p:nvPr/>
        </p:nvSpPr>
        <p:spPr>
          <a:xfrm>
            <a:off x="762000" y="1991360"/>
            <a:ext cx="1778000" cy="889000"/>
          </a:xfrm>
          <a:prstGeom prst="roundRect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square" tIns="45720" bIns="91440" rtlCol="0" anchor="b" anchorCtr="0">
            <a:noAutofit/>
          </a:bodyPr>
          <a:lstStyle/>
          <a:p>
            <a:pPr algn="ctr"/>
            <a:r>
              <a:rPr lang="ja-JP" altLang="en-US" sz="1500" b="1" dirty="0">
                <a:solidFill>
                  <a:srgbClr val="FFFFFF"/>
                </a:solidFill>
              </a:rPr>
              <a:t>フロントエンド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AFEF8C8C-D160-4251-BB01-60574782E31D}"/>
              </a:ext>
            </a:extLst>
          </p:cNvPr>
          <p:cNvSpPr/>
          <p:nvPr/>
        </p:nvSpPr>
        <p:spPr>
          <a:xfrm>
            <a:off x="2794000" y="1991360"/>
            <a:ext cx="2540000" cy="889000"/>
          </a:xfrm>
          <a:prstGeom prst="round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square" rtlCol="0" anchor="ctr" anchorCtr="0">
            <a:noAutofit/>
          </a:bodyPr>
          <a:lstStyle/>
          <a:p>
            <a:pPr algn="ctr"/>
            <a:r>
              <a:rPr lang="en-US" altLang="ja-JP" sz="1400" dirty="0">
                <a:solidFill>
                  <a:srgbClr val="374151"/>
                </a:solidFill>
              </a:rPr>
              <a:t>Web</a:t>
            </a:r>
            <a:r>
              <a:rPr lang="ja-JP" altLang="en-US" sz="1400" dirty="0">
                <a:solidFill>
                  <a:srgbClr val="374151"/>
                </a:solidFill>
              </a:rPr>
              <a:t>ブラウザ</a:t>
            </a: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C304D3EC-BE64-415C-B15D-9C8DC3A168B7}"/>
              </a:ext>
            </a:extLst>
          </p:cNvPr>
          <p:cNvSpPr/>
          <p:nvPr/>
        </p:nvSpPr>
        <p:spPr>
          <a:xfrm>
            <a:off x="5588000" y="1991360"/>
            <a:ext cx="2540000" cy="889000"/>
          </a:xfrm>
          <a:prstGeom prst="round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square" rtlCol="0" anchor="ctr" anchorCtr="0">
            <a:noAutofit/>
          </a:bodyPr>
          <a:lstStyle/>
          <a:p>
            <a:pPr algn="ctr"/>
            <a:r>
              <a:rPr lang="ja-JP" altLang="en-US" sz="1400" dirty="0">
                <a:solidFill>
                  <a:srgbClr val="374151"/>
                </a:solidFill>
              </a:rPr>
              <a:t>モバイルアプリ</a:t>
            </a:r>
            <a:r>
              <a:rPr lang="en-US" altLang="ja-JP" sz="1400" dirty="0">
                <a:solidFill>
                  <a:srgbClr val="374151"/>
                </a:solidFill>
              </a:rPr>
              <a:t>
(iOS / Android)</a:t>
            </a: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406F7485-2FE8-423F-92F7-0A55B68B2296}"/>
              </a:ext>
            </a:extLst>
          </p:cNvPr>
          <p:cNvSpPr/>
          <p:nvPr/>
        </p:nvSpPr>
        <p:spPr>
          <a:xfrm>
            <a:off x="8382000" y="1991360"/>
            <a:ext cx="2540000" cy="889000"/>
          </a:xfrm>
          <a:prstGeom prst="round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square" rtlCol="0" anchor="ctr" anchorCtr="0">
            <a:noAutofit/>
          </a:bodyPr>
          <a:lstStyle/>
          <a:p>
            <a:pPr algn="ctr"/>
            <a:r>
              <a:rPr lang="en-US" altLang="ja-JP" sz="1400" dirty="0">
                <a:solidFill>
                  <a:srgbClr val="374151"/>
                </a:solidFill>
              </a:rPr>
              <a:t>PWA</a:t>
            </a:r>
            <a:r>
              <a:rPr lang="ja-JP" altLang="en-US" sz="1400" dirty="0">
                <a:solidFill>
                  <a:srgbClr val="374151"/>
                </a:solidFill>
              </a:rPr>
              <a:t>対応</a:t>
            </a:r>
          </a:p>
        </p:txBody>
      </p:sp>
      <p:sp>
        <p:nvSpPr>
          <p:cNvPr id="7" name="矢印: 下 6">
            <a:extLst>
              <a:ext uri="{FF2B5EF4-FFF2-40B4-BE49-F238E27FC236}">
                <a16:creationId xmlns:a16="http://schemas.microsoft.com/office/drawing/2014/main" id="{9B357EBC-E939-452E-873D-633E0A4CA623}"/>
              </a:ext>
            </a:extLst>
          </p:cNvPr>
          <p:cNvSpPr/>
          <p:nvPr/>
        </p:nvSpPr>
        <p:spPr>
          <a:xfrm>
            <a:off x="6604000" y="2943860"/>
            <a:ext cx="508000" cy="444500"/>
          </a:xfrm>
          <a:prstGeom prst="downArrow">
            <a:avLst/>
          </a:prstGeom>
          <a:solidFill>
            <a:srgbClr val="9CA3AF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257F23C4-51D7-4EB7-82B4-F92BE06736C9}"/>
              </a:ext>
            </a:extLst>
          </p:cNvPr>
          <p:cNvSpPr/>
          <p:nvPr/>
        </p:nvSpPr>
        <p:spPr>
          <a:xfrm>
            <a:off x="762000" y="3451860"/>
            <a:ext cx="1778000" cy="889000"/>
          </a:xfrm>
          <a:prstGeom prst="roundRect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square" tIns="45720" bIns="91440" rtlCol="0" anchor="b" anchorCtr="0">
            <a:noAutofit/>
          </a:bodyPr>
          <a:lstStyle/>
          <a:p>
            <a:pPr algn="ctr"/>
            <a:r>
              <a:rPr lang="ja-JP" altLang="en-US" sz="1500" b="1" dirty="0">
                <a:solidFill>
                  <a:srgbClr val="FFFFFF"/>
                </a:solidFill>
              </a:rPr>
              <a:t>バックエンド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16473E4D-7626-497A-9C11-5217829BBC08}"/>
              </a:ext>
            </a:extLst>
          </p:cNvPr>
          <p:cNvSpPr/>
          <p:nvPr/>
        </p:nvSpPr>
        <p:spPr>
          <a:xfrm>
            <a:off x="2794000" y="3451860"/>
            <a:ext cx="2540000" cy="889000"/>
          </a:xfrm>
          <a:prstGeom prst="round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square" rtlCol="0" anchor="ctr" anchorCtr="0">
            <a:noAutofit/>
          </a:bodyPr>
          <a:lstStyle/>
          <a:p>
            <a:pPr algn="ctr"/>
            <a:r>
              <a:rPr lang="en-US" altLang="ja-JP" sz="1400" dirty="0">
                <a:solidFill>
                  <a:srgbClr val="374151"/>
                </a:solidFill>
              </a:rPr>
              <a:t>API</a:t>
            </a:r>
            <a:r>
              <a:rPr lang="ja-JP" altLang="en-US" sz="1400" dirty="0">
                <a:solidFill>
                  <a:srgbClr val="374151"/>
                </a:solidFill>
              </a:rPr>
              <a:t>ゲートウェイ</a:t>
            </a: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1D644801-9B65-4B23-89C1-A31F0B02FCBC}"/>
              </a:ext>
            </a:extLst>
          </p:cNvPr>
          <p:cNvSpPr/>
          <p:nvPr/>
        </p:nvSpPr>
        <p:spPr>
          <a:xfrm>
            <a:off x="5588000" y="3451860"/>
            <a:ext cx="2540000" cy="889000"/>
          </a:xfrm>
          <a:prstGeom prst="round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square" rtlCol="0" anchor="ctr" anchorCtr="0">
            <a:noAutofit/>
          </a:bodyPr>
          <a:lstStyle/>
          <a:p>
            <a:pPr algn="ctr"/>
            <a:r>
              <a:rPr lang="ja-JP" altLang="en-US" sz="1400" dirty="0">
                <a:solidFill>
                  <a:srgbClr val="374151"/>
                </a:solidFill>
              </a:rPr>
              <a:t>ビジネスロジック
(マイクロサービス)</a:t>
            </a: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423CF8FA-6ABC-427F-93FC-3E099A26F340}"/>
              </a:ext>
            </a:extLst>
          </p:cNvPr>
          <p:cNvSpPr/>
          <p:nvPr/>
        </p:nvSpPr>
        <p:spPr>
          <a:xfrm>
            <a:off x="8382000" y="3451860"/>
            <a:ext cx="2540000" cy="889000"/>
          </a:xfrm>
          <a:prstGeom prst="round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square" rtlCol="0" anchor="ctr" anchorCtr="0">
            <a:noAutofit/>
          </a:bodyPr>
          <a:lstStyle/>
          <a:p>
            <a:pPr algn="ctr"/>
            <a:r>
              <a:rPr lang="en-US" altLang="ja-JP" sz="1400" dirty="0">
                <a:solidFill>
                  <a:srgbClr val="374151"/>
                </a:solidFill>
              </a:rPr>
              <a:t>AI/ML</a:t>
            </a:r>
            <a:r>
              <a:rPr lang="ja-JP" altLang="en-US" sz="1400" dirty="0">
                <a:solidFill>
                  <a:srgbClr val="374151"/>
                </a:solidFill>
              </a:rPr>
              <a:t>
エンジン</a:t>
            </a:r>
          </a:p>
        </p:txBody>
      </p:sp>
      <p:sp>
        <p:nvSpPr>
          <p:cNvPr id="12" name="矢印: 下 11">
            <a:extLst>
              <a:ext uri="{FF2B5EF4-FFF2-40B4-BE49-F238E27FC236}">
                <a16:creationId xmlns:a16="http://schemas.microsoft.com/office/drawing/2014/main" id="{857BC3BF-E868-40F0-BF7C-4293B352E5CF}"/>
              </a:ext>
            </a:extLst>
          </p:cNvPr>
          <p:cNvSpPr/>
          <p:nvPr/>
        </p:nvSpPr>
        <p:spPr>
          <a:xfrm>
            <a:off x="6604000" y="4404360"/>
            <a:ext cx="508000" cy="444500"/>
          </a:xfrm>
          <a:prstGeom prst="downArrow">
            <a:avLst/>
          </a:prstGeom>
          <a:solidFill>
            <a:srgbClr val="9CA3AF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CD39943-E853-4401-ADC0-DFB6C8C6C173}"/>
              </a:ext>
            </a:extLst>
          </p:cNvPr>
          <p:cNvSpPr/>
          <p:nvPr/>
        </p:nvSpPr>
        <p:spPr>
          <a:xfrm>
            <a:off x="762000" y="4912360"/>
            <a:ext cx="1778000" cy="889000"/>
          </a:xfrm>
          <a:prstGeom prst="roundRect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square" tIns="45720" bIns="91440" rtlCol="0" anchor="b" anchorCtr="0">
            <a:noAutofit/>
          </a:bodyPr>
          <a:lstStyle/>
          <a:p>
            <a:pPr algn="ctr"/>
            <a:r>
              <a:rPr lang="ja-JP" altLang="en-US" sz="1500" b="1" dirty="0">
                <a:solidFill>
                  <a:srgbClr val="FFFFFF"/>
                </a:solidFill>
              </a:rPr>
              <a:t>データ層</a:t>
            </a:r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48496BB5-E121-43D1-9134-C8190ADB9DF4}"/>
              </a:ext>
            </a:extLst>
          </p:cNvPr>
          <p:cNvSpPr/>
          <p:nvPr/>
        </p:nvSpPr>
        <p:spPr>
          <a:xfrm>
            <a:off x="2794000" y="4912360"/>
            <a:ext cx="2540000" cy="889000"/>
          </a:xfrm>
          <a:prstGeom prst="round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square" rtlCol="0" anchor="ctr" anchorCtr="0">
            <a:noAutofit/>
          </a:bodyPr>
          <a:lstStyle/>
          <a:p>
            <a:pPr algn="ctr"/>
            <a:r>
              <a:rPr lang="en-US" altLang="ja-JP" sz="1400" dirty="0">
                <a:solidFill>
                  <a:srgbClr val="374151"/>
                </a:solidFill>
              </a:rPr>
              <a:t>PostgreSQL</a:t>
            </a:r>
            <a:r>
              <a:rPr lang="ja-JP" altLang="en-US" sz="1400" dirty="0">
                <a:solidFill>
                  <a:srgbClr val="374151"/>
                </a:solidFill>
              </a:rPr>
              <a:t>
(マスタDB)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8AAB992B-6F32-4983-ACA6-835DD0F39BDF}"/>
              </a:ext>
            </a:extLst>
          </p:cNvPr>
          <p:cNvSpPr/>
          <p:nvPr/>
        </p:nvSpPr>
        <p:spPr>
          <a:xfrm>
            <a:off x="5588000" y="4912360"/>
            <a:ext cx="2540000" cy="889000"/>
          </a:xfrm>
          <a:prstGeom prst="round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square" rtlCol="0" anchor="ctr" anchorCtr="0">
            <a:noAutofit/>
          </a:bodyPr>
          <a:lstStyle/>
          <a:p>
            <a:pPr algn="ctr"/>
            <a:r>
              <a:rPr lang="en-US" altLang="ja-JP" sz="1400" dirty="0">
                <a:solidFill>
                  <a:srgbClr val="374151"/>
                </a:solidFill>
              </a:rPr>
              <a:t>Redis</a:t>
            </a:r>
            <a:r>
              <a:rPr lang="ja-JP" altLang="en-US" sz="1400" dirty="0">
                <a:solidFill>
                  <a:srgbClr val="374151"/>
                </a:solidFill>
              </a:rPr>
              <a:t>
(キャッシュ)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EC200EF7-364F-4646-A40E-D1AEE345DB54}"/>
              </a:ext>
            </a:extLst>
          </p:cNvPr>
          <p:cNvSpPr/>
          <p:nvPr/>
        </p:nvSpPr>
        <p:spPr>
          <a:xfrm>
            <a:off x="8382000" y="4912360"/>
            <a:ext cx="2540000" cy="889000"/>
          </a:xfrm>
          <a:prstGeom prst="round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square" rtlCol="0" anchor="ctr" anchorCtr="0">
            <a:noAutofit/>
          </a:bodyPr>
          <a:lstStyle/>
          <a:p>
            <a:pPr algn="ctr"/>
            <a:r>
              <a:rPr lang="en-US" altLang="ja-JP" sz="1400" dirty="0">
                <a:solidFill>
                  <a:srgbClr val="374151"/>
                </a:solidFill>
              </a:rPr>
              <a:t>S3</a:t>
            </a:r>
            <a:r>
              <a:rPr lang="ja-JP" altLang="en-US" sz="1400" dirty="0">
                <a:solidFill>
                  <a:srgbClr val="374151"/>
                </a:solidFill>
              </a:rPr>
              <a:t>
(ファイル)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5A643518-37AE-4562-8828-5FD1693CCA6D}"/>
              </a:ext>
            </a:extLst>
          </p:cNvPr>
          <p:cNvSpPr/>
          <p:nvPr/>
        </p:nvSpPr>
        <p:spPr>
          <a:xfrm>
            <a:off x="635000" y="584200"/>
            <a:ext cx="50800" cy="406400"/>
          </a:xfrm>
          <a:prstGeom prst="rect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pic>
        <p:nvPicPr>
          <p:cNvPr id="19" name="Graphic 19" descr="フロントエンド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511300" y="2092960"/>
            <a:ext cx="279400" cy="279400"/>
          </a:xfrm>
          <a:prstGeom prst="rect">
            <a:avLst/>
          </a:prstGeom>
        </p:spPr>
      </p:pic>
      <p:pic>
        <p:nvPicPr>
          <p:cNvPr id="20" name="Graphic 20" descr="バックエンド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11300" y="3553460"/>
            <a:ext cx="279400" cy="279400"/>
          </a:xfrm>
          <a:prstGeom prst="rect">
            <a:avLst/>
          </a:prstGeom>
        </p:spPr>
      </p:pic>
      <p:pic>
        <p:nvPicPr>
          <p:cNvPr id="21" name="Graphic 21" descr="データ層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11300" y="5013960"/>
            <a:ext cx="279400" cy="279400"/>
          </a:xfrm>
          <a:prstGeom prst="rect">
            <a:avLst/>
          </a:prstGeom>
        </p:spPr>
      </p:pic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B31273E0-E44A-424B-AC5D-482DCC72DD57}"/>
              </a:ext>
            </a:extLst>
          </p:cNvPr>
          <p:cNvSpPr txBox="1"/>
          <p:nvPr/>
        </p:nvSpPr>
        <p:spPr>
          <a:xfrm>
            <a:off x="838200" y="1270000"/>
            <a:ext cx="10515600" cy="279400"/>
          </a:xfrm>
          <a:prstGeom prst="rect">
            <a:avLst/>
          </a:prstGeom>
          <a:noFill/>
          <a:ln>
            <a:noFill/>
          </a:ln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1400">
                <a:solidFill>
                  <a:srgbClr val="374151"/>
                </a:solidFill>
              </a:rPr>
              <a:t>3</a:t>
            </a:r>
            <a:r>
              <a:rPr lang="ja-JP" altLang="en-US" sz="1400">
                <a:solidFill>
                  <a:srgbClr val="374151"/>
                </a:solidFill>
              </a:rPr>
              <a:t>層アーキテクチャでフロント・バック・データ層の役割と技術要素を整理します。</a:t>
            </a:r>
          </a:p>
        </p:txBody>
      </p:sp>
    </p:spTree>
    <p:extLst>
      <p:ext uri="{BB962C8B-B14F-4D97-AF65-F5344CB8AC3E}">
        <p14:creationId xmlns:p14="http://schemas.microsoft.com/office/powerpoint/2010/main" val="22133938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4E23CB81-148C-4658-B266-CDE5EFFCF795}"/>
              </a:ext>
            </a:extLst>
          </p:cNvPr>
          <p:cNvSpPr/>
          <p:nvPr/>
        </p:nvSpPr>
        <p:spPr>
          <a:xfrm>
            <a:off x="0" y="50800"/>
            <a:ext cx="12192000" cy="6807200"/>
          </a:xfrm>
          <a:prstGeom prst="rect">
            <a:avLst/>
          </a:prstGeom>
          <a:solidFill>
            <a:srgbClr val="FAFAF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79045A88-718F-491C-E70C-4C8A5DE47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500"/>
            <a:ext cx="10515600" cy="1325562"/>
          </a:xfrm>
        </p:spPr>
        <p:txBody>
          <a:bodyPr>
            <a:normAutofit/>
          </a:bodyPr>
          <a:lstStyle/>
          <a:p>
            <a:r>
              <a:rPr kumimoji="1" lang="ja-JP" altLang="en-US" sz="3200" b="1">
                <a:solidFill>
                  <a:srgbClr val="1F2937"/>
                </a:solidFill>
                <a:latin typeface="游ゴシック"/>
                <a:ea typeface="游ゴシック"/>
              </a:rPr>
              <a:t>スケジュール・体制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3E4FB7F-0A9D-4733-9A31-E1F1A7FD0994}"/>
              </a:ext>
            </a:extLst>
          </p:cNvPr>
          <p:cNvSpPr txBox="1"/>
          <p:nvPr/>
        </p:nvSpPr>
        <p:spPr>
          <a:xfrm>
            <a:off x="2159000" y="1778000"/>
            <a:ext cx="783166" cy="27699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ctr"/>
            <a:r>
              <a:rPr lang="ja-JP" altLang="en-US" sz="1200" dirty="0">
                <a:solidFill>
                  <a:srgbClr val="6B7280"/>
                </a:solidFill>
              </a:rPr>
              <a:t>4月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FC6DEB0-CB48-4260-9F99-4AAE8F9AFCA7}"/>
              </a:ext>
            </a:extLst>
          </p:cNvPr>
          <p:cNvSpPr txBox="1"/>
          <p:nvPr/>
        </p:nvSpPr>
        <p:spPr>
          <a:xfrm>
            <a:off x="2942166" y="1778000"/>
            <a:ext cx="783166" cy="27699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ctr"/>
            <a:r>
              <a:rPr lang="ja-JP" altLang="en-US" sz="1200" dirty="0">
                <a:solidFill>
                  <a:srgbClr val="6B7280"/>
                </a:solidFill>
              </a:rPr>
              <a:t>5月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A7C4152-4F4A-49B0-9E97-EED7D7729280}"/>
              </a:ext>
            </a:extLst>
          </p:cNvPr>
          <p:cNvSpPr txBox="1"/>
          <p:nvPr/>
        </p:nvSpPr>
        <p:spPr>
          <a:xfrm>
            <a:off x="3725333" y="1778000"/>
            <a:ext cx="783166" cy="27699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ctr"/>
            <a:r>
              <a:rPr lang="ja-JP" altLang="en-US" sz="1200" dirty="0">
                <a:solidFill>
                  <a:srgbClr val="6B7280"/>
                </a:solidFill>
              </a:rPr>
              <a:t>6月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D5E3750-7CC4-4F39-877D-165F23D8C16F}"/>
              </a:ext>
            </a:extLst>
          </p:cNvPr>
          <p:cNvSpPr txBox="1"/>
          <p:nvPr/>
        </p:nvSpPr>
        <p:spPr>
          <a:xfrm>
            <a:off x="4508500" y="1778000"/>
            <a:ext cx="783166" cy="27699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ctr"/>
            <a:r>
              <a:rPr lang="ja-JP" altLang="en-US" sz="1200" dirty="0">
                <a:solidFill>
                  <a:srgbClr val="6B7280"/>
                </a:solidFill>
              </a:rPr>
              <a:t>7月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FFB2BFF-520C-42A3-9F3E-E304AABD57E3}"/>
              </a:ext>
            </a:extLst>
          </p:cNvPr>
          <p:cNvSpPr txBox="1"/>
          <p:nvPr/>
        </p:nvSpPr>
        <p:spPr>
          <a:xfrm>
            <a:off x="5291666" y="1778000"/>
            <a:ext cx="783166" cy="27699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ctr"/>
            <a:r>
              <a:rPr lang="ja-JP" altLang="en-US" sz="1200" dirty="0">
                <a:solidFill>
                  <a:srgbClr val="6B7280"/>
                </a:solidFill>
              </a:rPr>
              <a:t>8月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F47AC44-DEC7-4BED-A6FB-CB49D9B36F8F}"/>
              </a:ext>
            </a:extLst>
          </p:cNvPr>
          <p:cNvSpPr txBox="1"/>
          <p:nvPr/>
        </p:nvSpPr>
        <p:spPr>
          <a:xfrm>
            <a:off x="6074833" y="1778000"/>
            <a:ext cx="783166" cy="27699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ctr"/>
            <a:r>
              <a:rPr lang="ja-JP" altLang="en-US" sz="1200" dirty="0">
                <a:solidFill>
                  <a:srgbClr val="6B7280"/>
                </a:solidFill>
              </a:rPr>
              <a:t>9月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47D4653-933A-4134-A67E-2FD1F91B893D}"/>
              </a:ext>
            </a:extLst>
          </p:cNvPr>
          <p:cNvSpPr txBox="1"/>
          <p:nvPr/>
        </p:nvSpPr>
        <p:spPr>
          <a:xfrm>
            <a:off x="6858000" y="1778000"/>
            <a:ext cx="783166" cy="27699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ctr"/>
            <a:r>
              <a:rPr lang="ja-JP" altLang="en-US" sz="1200" dirty="0">
                <a:solidFill>
                  <a:srgbClr val="6B7280"/>
                </a:solidFill>
              </a:rPr>
              <a:t>10月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DA056CA-7C14-4257-8497-3E2A7AFB1AFE}"/>
              </a:ext>
            </a:extLst>
          </p:cNvPr>
          <p:cNvSpPr txBox="1"/>
          <p:nvPr/>
        </p:nvSpPr>
        <p:spPr>
          <a:xfrm>
            <a:off x="7641166" y="1778000"/>
            <a:ext cx="783166" cy="27699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ctr"/>
            <a:r>
              <a:rPr lang="ja-JP" altLang="en-US" sz="1200" dirty="0">
                <a:solidFill>
                  <a:srgbClr val="6B7280"/>
                </a:solidFill>
              </a:rPr>
              <a:t>11月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50598D9-F112-45D1-996A-84880F0FA2A1}"/>
              </a:ext>
            </a:extLst>
          </p:cNvPr>
          <p:cNvSpPr txBox="1"/>
          <p:nvPr/>
        </p:nvSpPr>
        <p:spPr>
          <a:xfrm>
            <a:off x="8424333" y="1778000"/>
            <a:ext cx="783166" cy="27699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ctr"/>
            <a:r>
              <a:rPr lang="ja-JP" altLang="en-US" sz="1200" dirty="0">
                <a:solidFill>
                  <a:srgbClr val="6B7280"/>
                </a:solidFill>
              </a:rPr>
              <a:t>12月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817957B4-AAA0-4F73-9E6C-CD4BA4A92157}"/>
              </a:ext>
            </a:extLst>
          </p:cNvPr>
          <p:cNvSpPr txBox="1"/>
          <p:nvPr/>
        </p:nvSpPr>
        <p:spPr>
          <a:xfrm>
            <a:off x="9207500" y="1778000"/>
            <a:ext cx="783166" cy="27699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ctr"/>
            <a:r>
              <a:rPr lang="ja-JP" altLang="en-US" sz="1200" dirty="0">
                <a:solidFill>
                  <a:srgbClr val="6B7280"/>
                </a:solidFill>
              </a:rPr>
              <a:t>1月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D61C886-A33D-4AE2-8B0D-0A833736117A}"/>
              </a:ext>
            </a:extLst>
          </p:cNvPr>
          <p:cNvSpPr txBox="1"/>
          <p:nvPr/>
        </p:nvSpPr>
        <p:spPr>
          <a:xfrm>
            <a:off x="9990666" y="1778000"/>
            <a:ext cx="783166" cy="27699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ctr"/>
            <a:r>
              <a:rPr lang="ja-JP" altLang="en-US" sz="1200" dirty="0">
                <a:solidFill>
                  <a:srgbClr val="6B7280"/>
                </a:solidFill>
              </a:rPr>
              <a:t>2月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A6022B4-5648-414B-A1FD-7423C29577D1}"/>
              </a:ext>
            </a:extLst>
          </p:cNvPr>
          <p:cNvSpPr txBox="1"/>
          <p:nvPr/>
        </p:nvSpPr>
        <p:spPr>
          <a:xfrm>
            <a:off x="10773833" y="1778000"/>
            <a:ext cx="783166" cy="276999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ctr"/>
            <a:r>
              <a:rPr lang="ja-JP" altLang="en-US" sz="1200" dirty="0">
                <a:solidFill>
                  <a:srgbClr val="6B7280"/>
                </a:solidFill>
              </a:rPr>
              <a:t>3月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78A45E9C-241C-4FA3-A7C8-6EDFE643E1C9}"/>
              </a:ext>
            </a:extLst>
          </p:cNvPr>
          <p:cNvSpPr/>
          <p:nvPr/>
        </p:nvSpPr>
        <p:spPr>
          <a:xfrm>
            <a:off x="2159000" y="2032000"/>
            <a:ext cx="9398000" cy="12700"/>
          </a:xfrm>
          <a:prstGeom prst="rect">
            <a:avLst/>
          </a:prstGeom>
          <a:solidFill>
            <a:srgbClr val="E5E7EB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5D3580EF-8250-4206-8563-C78ED8375F7D}"/>
              </a:ext>
            </a:extLst>
          </p:cNvPr>
          <p:cNvSpPr txBox="1"/>
          <p:nvPr/>
        </p:nvSpPr>
        <p:spPr>
          <a:xfrm>
            <a:off x="508000" y="2227361"/>
            <a:ext cx="1524000" cy="307777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algn="l"/>
            <a:r>
              <a:rPr lang="ja-JP" altLang="en-US" sz="1400" b="1" dirty="0">
                <a:solidFill>
                  <a:srgbClr val="374151"/>
                </a:solidFill>
              </a:rPr>
              <a:t>要件定義</a:t>
            </a: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F7A4AA44-D45B-4F27-8CB8-5DDE7DD6617A}"/>
              </a:ext>
            </a:extLst>
          </p:cNvPr>
          <p:cNvSpPr/>
          <p:nvPr/>
        </p:nvSpPr>
        <p:spPr>
          <a:xfrm>
            <a:off x="2159000" y="2209800"/>
            <a:ext cx="1566333" cy="342900"/>
          </a:xfrm>
          <a:prstGeom prst="homePlate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algn="ctr"/>
            <a:r>
              <a:rPr lang="en-US" altLang="ja-JP" sz="1400" b="1">
                <a:solidFill>
                  <a:srgbClr val="FFFFFF"/>
                </a:solidFill>
              </a:rPr>
              <a:t>2</a:t>
            </a:r>
            <a:r>
              <a:rPr lang="ja-JP" altLang="en-US" sz="1400" b="1">
                <a:solidFill>
                  <a:srgbClr val="FFFFFF"/>
                </a:solidFill>
              </a:rPr>
              <a:t>ヶ月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BB9421E3-3878-4688-BADE-CEC553BA8D58}"/>
              </a:ext>
            </a:extLst>
          </p:cNvPr>
          <p:cNvSpPr txBox="1"/>
          <p:nvPr/>
        </p:nvSpPr>
        <p:spPr>
          <a:xfrm>
            <a:off x="508000" y="2608361"/>
            <a:ext cx="1524000" cy="307777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algn="l"/>
            <a:r>
              <a:rPr lang="ja-JP" altLang="en-US" sz="1400" b="1" dirty="0">
                <a:solidFill>
                  <a:srgbClr val="374151"/>
                </a:solidFill>
              </a:rPr>
              <a:t>基本設計</a:t>
            </a:r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B284C66F-D91F-47A2-82D4-126002578581}"/>
              </a:ext>
            </a:extLst>
          </p:cNvPr>
          <p:cNvSpPr/>
          <p:nvPr/>
        </p:nvSpPr>
        <p:spPr>
          <a:xfrm>
            <a:off x="3725333" y="2590800"/>
            <a:ext cx="1566333" cy="342900"/>
          </a:xfrm>
          <a:prstGeom prst="homePlate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algn="ctr"/>
            <a:r>
              <a:rPr lang="en-US" altLang="ja-JP" sz="1400" b="1">
                <a:solidFill>
                  <a:srgbClr val="FFFFFF"/>
                </a:solidFill>
              </a:rPr>
              <a:t>2</a:t>
            </a:r>
            <a:r>
              <a:rPr lang="ja-JP" altLang="en-US" sz="1400" b="1">
                <a:solidFill>
                  <a:srgbClr val="FFFFFF"/>
                </a:solidFill>
              </a:rPr>
              <a:t>ヶ月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588C9BB-3296-4392-A86D-831E880D3645}"/>
              </a:ext>
            </a:extLst>
          </p:cNvPr>
          <p:cNvSpPr txBox="1"/>
          <p:nvPr/>
        </p:nvSpPr>
        <p:spPr>
          <a:xfrm>
            <a:off x="508000" y="2989361"/>
            <a:ext cx="1524000" cy="307777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algn="l"/>
            <a:r>
              <a:rPr lang="ja-JP" altLang="en-US" sz="1400" b="1" dirty="0">
                <a:solidFill>
                  <a:srgbClr val="374151"/>
                </a:solidFill>
              </a:rPr>
              <a:t>詳細設計</a:t>
            </a: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62584589-45D5-48BB-BC42-CC517B5540EE}"/>
              </a:ext>
            </a:extLst>
          </p:cNvPr>
          <p:cNvSpPr/>
          <p:nvPr/>
        </p:nvSpPr>
        <p:spPr>
          <a:xfrm>
            <a:off x="5291666" y="2971800"/>
            <a:ext cx="1566333" cy="342900"/>
          </a:xfrm>
          <a:prstGeom prst="homePlate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algn="ctr"/>
            <a:r>
              <a:rPr lang="en-US" altLang="ja-JP" sz="1400" b="1">
                <a:solidFill>
                  <a:srgbClr val="FFFFFF"/>
                </a:solidFill>
              </a:rPr>
              <a:t>2</a:t>
            </a:r>
            <a:r>
              <a:rPr lang="ja-JP" altLang="en-US" sz="1400" b="1">
                <a:solidFill>
                  <a:srgbClr val="FFFFFF"/>
                </a:solidFill>
              </a:rPr>
              <a:t>ヶ月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53695B6-24AE-4A10-9509-96C454786E5C}"/>
              </a:ext>
            </a:extLst>
          </p:cNvPr>
          <p:cNvSpPr txBox="1"/>
          <p:nvPr/>
        </p:nvSpPr>
        <p:spPr>
          <a:xfrm>
            <a:off x="508000" y="3370361"/>
            <a:ext cx="1524000" cy="307777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algn="l"/>
            <a:r>
              <a:rPr lang="ja-JP" altLang="en-US" sz="1400" b="1" dirty="0">
                <a:solidFill>
                  <a:srgbClr val="374151"/>
                </a:solidFill>
              </a:rPr>
              <a:t>開発</a:t>
            </a:r>
          </a:p>
        </p:txBody>
      </p:sp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6738E8DF-AEB8-4A11-984A-EDBA2348E300}"/>
              </a:ext>
            </a:extLst>
          </p:cNvPr>
          <p:cNvSpPr/>
          <p:nvPr/>
        </p:nvSpPr>
        <p:spPr>
          <a:xfrm>
            <a:off x="6074833" y="3352800"/>
            <a:ext cx="3132666" cy="342900"/>
          </a:xfrm>
          <a:prstGeom prst="homePlate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algn="ctr"/>
            <a:r>
              <a:rPr lang="en-US" altLang="ja-JP" sz="1400" b="1">
                <a:solidFill>
                  <a:srgbClr val="FFFFFF"/>
                </a:solidFill>
              </a:rPr>
              <a:t>4</a:t>
            </a:r>
            <a:r>
              <a:rPr lang="ja-JP" altLang="en-US" sz="1400" b="1">
                <a:solidFill>
                  <a:srgbClr val="FFFFFF"/>
                </a:solidFill>
              </a:rPr>
              <a:t>ヶ月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411324E-9C0D-4DC4-BC98-BE5FB2982BED}"/>
              </a:ext>
            </a:extLst>
          </p:cNvPr>
          <p:cNvSpPr txBox="1"/>
          <p:nvPr/>
        </p:nvSpPr>
        <p:spPr>
          <a:xfrm>
            <a:off x="508000" y="3751361"/>
            <a:ext cx="1524000" cy="307777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algn="l"/>
            <a:r>
              <a:rPr lang="ja-JP" altLang="en-US" sz="1400" b="1" dirty="0">
                <a:solidFill>
                  <a:srgbClr val="374151"/>
                </a:solidFill>
              </a:rPr>
              <a:t>テスト</a:t>
            </a:r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681FAF85-FD5F-442C-BD6D-0729EBAC57DE}"/>
              </a:ext>
            </a:extLst>
          </p:cNvPr>
          <p:cNvSpPr/>
          <p:nvPr/>
        </p:nvSpPr>
        <p:spPr>
          <a:xfrm>
            <a:off x="8424333" y="3733800"/>
            <a:ext cx="1566333" cy="342900"/>
          </a:xfrm>
          <a:prstGeom prst="homePlate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algn="ctr"/>
            <a:r>
              <a:rPr lang="en-US" altLang="ja-JP" sz="1400" b="1">
                <a:solidFill>
                  <a:srgbClr val="FFFFFF"/>
                </a:solidFill>
              </a:rPr>
              <a:t>2</a:t>
            </a:r>
            <a:r>
              <a:rPr lang="ja-JP" altLang="en-US" sz="1400" b="1">
                <a:solidFill>
                  <a:srgbClr val="FFFFFF"/>
                </a:solidFill>
              </a:rPr>
              <a:t>ヶ月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6E8C021-4C88-4ED5-98DF-49E7C19CF16C}"/>
              </a:ext>
            </a:extLst>
          </p:cNvPr>
          <p:cNvSpPr txBox="1"/>
          <p:nvPr/>
        </p:nvSpPr>
        <p:spPr>
          <a:xfrm>
            <a:off x="508000" y="4132361"/>
            <a:ext cx="1524000" cy="307777"/>
          </a:xfrm>
          <a:prstGeom prst="rect">
            <a:avLst/>
          </a:prstGeom>
          <a:noFill/>
        </p:spPr>
        <p:txBody>
          <a:bodyPr vertOverflow="overflow" vert="horz" wrap="square" rtlCol="0" anchor="ctr" anchorCtr="0">
            <a:spAutoFit/>
          </a:bodyPr>
          <a:lstStyle/>
          <a:p>
            <a:pPr algn="l"/>
            <a:r>
              <a:rPr lang="ja-JP" altLang="en-US" sz="1400" b="1" dirty="0">
                <a:solidFill>
                  <a:srgbClr val="374151"/>
                </a:solidFill>
              </a:rPr>
              <a:t>移行・本番</a:t>
            </a:r>
          </a:p>
        </p:txBody>
      </p:sp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2166B696-90E8-416D-B740-2BA9B0DC9AE2}"/>
              </a:ext>
            </a:extLst>
          </p:cNvPr>
          <p:cNvSpPr/>
          <p:nvPr/>
        </p:nvSpPr>
        <p:spPr>
          <a:xfrm>
            <a:off x="9990666" y="4114800"/>
            <a:ext cx="1566333" cy="342900"/>
          </a:xfrm>
          <a:prstGeom prst="homePlate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algn="ctr"/>
            <a:r>
              <a:rPr lang="en-US" altLang="ja-JP" sz="1400" b="1">
                <a:solidFill>
                  <a:srgbClr val="FFFFFF"/>
                </a:solidFill>
              </a:rPr>
              <a:t>2</a:t>
            </a:r>
            <a:r>
              <a:rPr lang="ja-JP" altLang="en-US" sz="1400" b="1">
                <a:solidFill>
                  <a:srgbClr val="FFFFFF"/>
                </a:solidFill>
              </a:rPr>
              <a:t>ヶ月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F396B175-5D11-45D4-B143-D799964C9F34}"/>
              </a:ext>
            </a:extLst>
          </p:cNvPr>
          <p:cNvSpPr txBox="1"/>
          <p:nvPr/>
        </p:nvSpPr>
        <p:spPr>
          <a:xfrm>
            <a:off x="508000" y="4635500"/>
            <a:ext cx="2540000" cy="323165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algn="l"/>
            <a:r>
              <a:rPr lang="ja-JP" altLang="en-US" sz="1500" b="1" dirty="0">
                <a:solidFill>
                  <a:srgbClr val="1E3A8A"/>
                </a:solidFill>
              </a:rPr>
              <a:t>プロジェクト体制</a:t>
            </a:r>
          </a:p>
        </p:txBody>
      </p:sp>
      <p:sp>
        <p:nvSpPr>
          <p:cNvPr id="29" name="四角形: 角を丸くする 28">
            <a:extLst>
              <a:ext uri="{FF2B5EF4-FFF2-40B4-BE49-F238E27FC236}">
                <a16:creationId xmlns:a16="http://schemas.microsoft.com/office/drawing/2014/main" id="{E9221DD4-EC20-4115-8462-5A9BB9148A19}"/>
              </a:ext>
            </a:extLst>
          </p:cNvPr>
          <p:cNvSpPr/>
          <p:nvPr/>
        </p:nvSpPr>
        <p:spPr>
          <a:xfrm>
            <a:off x="711200" y="5080000"/>
            <a:ext cx="2032000" cy="825500"/>
          </a:xfrm>
          <a:prstGeom prst="round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algn="ctr"/>
            <a:r>
              <a:rPr lang="en-US" altLang="ja-JP" sz="1400" b="1" dirty="0">
                <a:solidFill>
                  <a:srgbClr val="1E3A8A"/>
                </a:solidFill>
              </a:rPr>
              <a:t>PM</a:t>
            </a:r>
          </a:p>
          <a:p>
            <a:pPr algn="ctr"/>
            <a:r>
              <a:rPr lang="en-US" altLang="ja-JP" sz="1800" b="1" dirty="0">
                <a:solidFill>
                  <a:srgbClr val="1F2937"/>
                </a:solidFill>
              </a:rPr>
              <a:t>1</a:t>
            </a:r>
            <a:r>
              <a:rPr lang="ja-JP" altLang="en-US" sz="1400" dirty="0">
                <a:solidFill>
                  <a:srgbClr val="6B7280"/>
                </a:solidFill>
              </a:rPr>
              <a:t>名</a:t>
            </a:r>
          </a:p>
        </p:txBody>
      </p:sp>
      <p:sp>
        <p:nvSpPr>
          <p:cNvPr id="30" name="四角形: 角を丸くする 29">
            <a:extLst>
              <a:ext uri="{FF2B5EF4-FFF2-40B4-BE49-F238E27FC236}">
                <a16:creationId xmlns:a16="http://schemas.microsoft.com/office/drawing/2014/main" id="{B36D1A85-3C3B-44C4-A68B-834673A7233C}"/>
              </a:ext>
            </a:extLst>
          </p:cNvPr>
          <p:cNvSpPr/>
          <p:nvPr/>
        </p:nvSpPr>
        <p:spPr>
          <a:xfrm>
            <a:off x="2895600" y="5080000"/>
            <a:ext cx="2032000" cy="825500"/>
          </a:xfrm>
          <a:prstGeom prst="round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algn="ctr"/>
            <a:r>
              <a:rPr lang="en-US" altLang="ja-JP" sz="1400" b="1" dirty="0">
                <a:solidFill>
                  <a:srgbClr val="1E3A8A"/>
                </a:solidFill>
              </a:rPr>
              <a:t>SE</a:t>
            </a:r>
          </a:p>
          <a:p>
            <a:pPr algn="ctr"/>
            <a:r>
              <a:rPr lang="en-US" altLang="ja-JP" sz="1800" b="1" dirty="0">
                <a:solidFill>
                  <a:srgbClr val="1F2937"/>
                </a:solidFill>
              </a:rPr>
              <a:t>3</a:t>
            </a:r>
            <a:r>
              <a:rPr lang="ja-JP" altLang="en-US" sz="1400" dirty="0">
                <a:solidFill>
                  <a:srgbClr val="6B7280"/>
                </a:solidFill>
              </a:rPr>
              <a:t>名</a:t>
            </a:r>
          </a:p>
        </p:txBody>
      </p:sp>
      <p:sp>
        <p:nvSpPr>
          <p:cNvPr id="31" name="四角形: 角を丸くする 30">
            <a:extLst>
              <a:ext uri="{FF2B5EF4-FFF2-40B4-BE49-F238E27FC236}">
                <a16:creationId xmlns:a16="http://schemas.microsoft.com/office/drawing/2014/main" id="{BCBCC24C-E311-4F3F-A7A3-C16E46DF647D}"/>
              </a:ext>
            </a:extLst>
          </p:cNvPr>
          <p:cNvSpPr/>
          <p:nvPr/>
        </p:nvSpPr>
        <p:spPr>
          <a:xfrm>
            <a:off x="5080000" y="5080000"/>
            <a:ext cx="2032000" cy="825500"/>
          </a:xfrm>
          <a:prstGeom prst="round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algn="ctr"/>
            <a:r>
              <a:rPr lang="ja-JP" altLang="en-US" sz="1400" b="1" dirty="0">
                <a:solidFill>
                  <a:srgbClr val="1E3A8A"/>
                </a:solidFill>
              </a:rPr>
              <a:t>開発</a:t>
            </a:r>
          </a:p>
          <a:p>
            <a:pPr algn="ctr"/>
            <a:r>
              <a:rPr lang="en-US" altLang="ja-JP" sz="1800" b="1" dirty="0">
                <a:solidFill>
                  <a:srgbClr val="1F2937"/>
                </a:solidFill>
              </a:rPr>
              <a:t>6</a:t>
            </a:r>
            <a:r>
              <a:rPr lang="ja-JP" altLang="en-US" sz="1400" dirty="0">
                <a:solidFill>
                  <a:srgbClr val="6B7280"/>
                </a:solidFill>
              </a:rPr>
              <a:t>名</a:t>
            </a:r>
          </a:p>
        </p:txBody>
      </p:sp>
      <p:sp>
        <p:nvSpPr>
          <p:cNvPr id="32" name="四角形: 角を丸くする 31">
            <a:extLst>
              <a:ext uri="{FF2B5EF4-FFF2-40B4-BE49-F238E27FC236}">
                <a16:creationId xmlns:a16="http://schemas.microsoft.com/office/drawing/2014/main" id="{423AB1E9-C065-4EDD-9C8D-C483C5463B68}"/>
              </a:ext>
            </a:extLst>
          </p:cNvPr>
          <p:cNvSpPr/>
          <p:nvPr/>
        </p:nvSpPr>
        <p:spPr>
          <a:xfrm>
            <a:off x="7264400" y="5080000"/>
            <a:ext cx="2032000" cy="825500"/>
          </a:xfrm>
          <a:prstGeom prst="round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algn="ctr"/>
            <a:r>
              <a:rPr lang="en-US" altLang="ja-JP" sz="1400" b="1" dirty="0">
                <a:solidFill>
                  <a:srgbClr val="1E3A8A"/>
                </a:solidFill>
              </a:rPr>
              <a:t>QA</a:t>
            </a:r>
          </a:p>
          <a:p>
            <a:pPr algn="ctr"/>
            <a:r>
              <a:rPr lang="en-US" altLang="ja-JP" sz="1800" b="1" dirty="0">
                <a:solidFill>
                  <a:srgbClr val="1F2937"/>
                </a:solidFill>
              </a:rPr>
              <a:t>2</a:t>
            </a:r>
            <a:r>
              <a:rPr lang="ja-JP" altLang="en-US" sz="1400" dirty="0">
                <a:solidFill>
                  <a:srgbClr val="6B7280"/>
                </a:solidFill>
              </a:rPr>
              <a:t>名</a:t>
            </a:r>
          </a:p>
        </p:txBody>
      </p:sp>
      <p:sp>
        <p:nvSpPr>
          <p:cNvPr id="33" name="四角形: 角を丸くする 32">
            <a:extLst>
              <a:ext uri="{FF2B5EF4-FFF2-40B4-BE49-F238E27FC236}">
                <a16:creationId xmlns:a16="http://schemas.microsoft.com/office/drawing/2014/main" id="{C3D76E86-5AD0-49BC-95F4-264D0EC168F1}"/>
              </a:ext>
            </a:extLst>
          </p:cNvPr>
          <p:cNvSpPr/>
          <p:nvPr/>
        </p:nvSpPr>
        <p:spPr>
          <a:xfrm>
            <a:off x="9448800" y="5080000"/>
            <a:ext cx="2032000" cy="825500"/>
          </a:xfrm>
          <a:prstGeom prst="roundRect">
            <a:avLst/>
          </a:prstGeom>
          <a:solidFill>
            <a:srgbClr val="FFFFFF"/>
          </a:solidFill>
          <a:ln w="9525" cap="flat" cmpd="sng" algn="ctr">
            <a:solidFill>
              <a:srgbClr val="E5E7EB"/>
            </a:solidFill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none" rtlCol="0" anchor="ctr" anchorCtr="0">
            <a:noAutofit/>
          </a:bodyPr>
          <a:lstStyle/>
          <a:p>
            <a:pPr algn="ctr"/>
            <a:r>
              <a:rPr lang="ja-JP" altLang="en-US" sz="1400" b="1" dirty="0">
                <a:solidFill>
                  <a:srgbClr val="1E3A8A"/>
                </a:solidFill>
              </a:rPr>
              <a:t>インフラ</a:t>
            </a:r>
          </a:p>
          <a:p>
            <a:pPr algn="ctr"/>
            <a:r>
              <a:rPr lang="en-US" altLang="ja-JP" sz="1800" b="1" dirty="0">
                <a:solidFill>
                  <a:srgbClr val="1F2937"/>
                </a:solidFill>
              </a:rPr>
              <a:t>2</a:t>
            </a:r>
            <a:r>
              <a:rPr lang="ja-JP" altLang="en-US" sz="1400" dirty="0">
                <a:solidFill>
                  <a:srgbClr val="6B7280"/>
                </a:solidFill>
              </a:rPr>
              <a:t>名</a:t>
            </a: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511CA1E9-6772-4F7A-986F-6F097B8B0373}"/>
              </a:ext>
            </a:extLst>
          </p:cNvPr>
          <p:cNvSpPr/>
          <p:nvPr/>
        </p:nvSpPr>
        <p:spPr>
          <a:xfrm>
            <a:off x="635000" y="584200"/>
            <a:ext cx="50800" cy="406400"/>
          </a:xfrm>
          <a:prstGeom prst="rect">
            <a:avLst/>
          </a:prstGeom>
          <a:solidFill>
            <a:srgbClr val="1E3A8A"/>
          </a:solidFill>
          <a:ln w="1905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ja-JP" altLang="en-US"/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D6F714B3-07DD-4131-8CB3-99D3C7A39BE5}"/>
              </a:ext>
            </a:extLst>
          </p:cNvPr>
          <p:cNvSpPr txBox="1"/>
          <p:nvPr/>
        </p:nvSpPr>
        <p:spPr>
          <a:xfrm>
            <a:off x="838200" y="1270000"/>
            <a:ext cx="10515600" cy="279400"/>
          </a:xfrm>
          <a:prstGeom prst="rect">
            <a:avLst/>
          </a:prstGeom>
          <a:noFill/>
          <a:ln>
            <a:noFill/>
          </a:ln>
        </p:spPr>
        <p:txBody>
          <a:bodyPr vertOverflow="overflow" vert="horz" wrap="square" rtlCol="0" anchor="t">
            <a:noAutofit/>
          </a:bodyPr>
          <a:lstStyle/>
          <a:p>
            <a:pPr algn="l"/>
            <a:r>
              <a:rPr lang="en-US" altLang="ja-JP" sz="1400">
                <a:solidFill>
                  <a:srgbClr val="374151"/>
                </a:solidFill>
              </a:rPr>
              <a:t>1</a:t>
            </a:r>
            <a:r>
              <a:rPr lang="ja-JP" altLang="en-US" sz="1400">
                <a:solidFill>
                  <a:srgbClr val="374151"/>
                </a:solidFill>
              </a:rPr>
              <a:t>年間のフェーズ別スケジュールと、推進体制を明示します。</a:t>
            </a:r>
          </a:p>
        </p:txBody>
      </p:sp>
    </p:spTree>
    <p:extLst>
      <p:ext uri="{BB962C8B-B14F-4D97-AF65-F5344CB8AC3E}">
        <p14:creationId xmlns:p14="http://schemas.microsoft.com/office/powerpoint/2010/main" val="687572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 [1778694729449]">
  <a:themeElements>
    <a:clrScheme name="Office">
      <a:dk1>
        <a:srgbClr val="E8ECF0"/>
      </a:dk1>
      <a:lt1>
        <a:srgbClr val="0D1117"/>
      </a:lt1>
      <a:dk2>
        <a:srgbClr val="B0BEC5"/>
      </a:dk2>
      <a:lt2>
        <a:srgbClr val="161B22"/>
      </a:lt2>
      <a:accent1>
        <a:srgbClr val="00D4AA"/>
      </a:accent1>
      <a:accent2>
        <a:srgbClr val="3B82F6"/>
      </a:accent2>
      <a:accent3>
        <a:srgbClr val="8B5CF6"/>
      </a:accent3>
      <a:accent4>
        <a:srgbClr val="F59E0B"/>
      </a:accent4>
      <a:accent5>
        <a:srgbClr val="EF4444"/>
      </a:accent5>
      <a:accent6>
        <a:srgbClr val="06B6D4"/>
      </a:accent6>
      <a:hlink>
        <a:srgbClr val="467886"/>
      </a:hlink>
      <a:folHlink>
        <a:srgbClr val="96607D"/>
      </a:folHlink>
    </a:clrScheme>
    <a:fontScheme name="Office">
      <a:majorFont>
        <a:latin typeface="Yu Gothic" panose="02110004020202020204"/>
        <a:ea typeface="游ゴシック"/>
        <a:cs typeface=""/>
        <a:font script="Jpan" typeface="游ゴシック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Segoe UI" panose="02110004020202020204"/>
        <a:ea typeface="Meiryo UI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36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AEFB4E0-3E4B-4A3D-9550-2098FC89625A}">
  <we:reference id="WA200010725" version="1.0.0.1" store="Omex" storeType="OMEX"/>
  <we:alternateReferences>
    <we:reference id="WA200010725" version="1.0.0.1" store="WA200010725" storeType="OMEX"/>
  </we:alternateReferences>
  <we:properties>
    <we:property name="claude.fileId" value="&quot;533eb7a6-2b2d-4792-8140-c0ec7a283d29&quot;"/>
  </we:properties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922</Words>
  <Application>Microsoft Office PowerPoint</Application>
  <PresentationFormat>ワイド画面</PresentationFormat>
  <Paragraphs>239</Paragraphs>
  <Slides>12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7" baseType="lpstr">
      <vt:lpstr>Yu Gothic</vt:lpstr>
      <vt:lpstr>Yu Gothic</vt:lpstr>
      <vt:lpstr>Arial</vt:lpstr>
      <vt:lpstr>Segoe UI</vt:lpstr>
      <vt:lpstr>Office テーマ [1778694729449]</vt:lpstr>
      <vt:lpstr>要件定義書</vt:lpstr>
      <vt:lpstr>目次</vt:lpstr>
      <vt:lpstr>プロジェクト概要</vt:lpstr>
      <vt:lpstr>現行システム課題</vt:lpstr>
      <vt:lpstr>業務要件</vt:lpstr>
      <vt:lpstr>機能要件</vt:lpstr>
      <vt:lpstr>非機能要件</vt:lpstr>
      <vt:lpstr>システム構成</vt:lpstr>
      <vt:lpstr>スケジュール・体制</vt:lpstr>
      <vt:lpstr>リスクと対策</vt:lpstr>
      <vt:lpstr>まとめ・次のステップ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菊池翼</dc:creator>
  <cp:lastModifiedBy>古賀幸恵</cp:lastModifiedBy>
  <cp:revision>12</cp:revision>
  <dcterms:created xsi:type="dcterms:W3CDTF">2026-05-12T12:39:15Z</dcterms:created>
  <dcterms:modified xsi:type="dcterms:W3CDTF">2026-05-13T18:57:19Z</dcterms:modified>
</cp:coreProperties>
</file>